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4"/>
  </p:notesMasterIdLst>
  <p:sldIdLst>
    <p:sldId id="256" r:id="rId4"/>
    <p:sldId id="954" r:id="rId5"/>
    <p:sldId id="966" r:id="rId6"/>
    <p:sldId id="967" r:id="rId7"/>
    <p:sldId id="956" r:id="rId8"/>
    <p:sldId id="957" r:id="rId9"/>
    <p:sldId id="958" r:id="rId10"/>
    <p:sldId id="959" r:id="rId11"/>
    <p:sldId id="960" r:id="rId12"/>
    <p:sldId id="96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2" autoAdjust="0"/>
    <p:restoredTop sz="94660"/>
  </p:normalViewPr>
  <p:slideViewPr>
    <p:cSldViewPr snapToGrid="0">
      <p:cViewPr varScale="1">
        <p:scale>
          <a:sx n="72" d="100"/>
          <a:sy n="72" d="100"/>
        </p:scale>
        <p:origin x="53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19"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ilary Regan" userId="2fbc5b66-bb0b-403a-9725-1beedb46a035" providerId="ADAL" clId="{3C9767A5-524D-4CF9-87B4-07A47ABFCC47}"/>
    <pc:docChg chg="custSel modSld">
      <pc:chgData name="Hilary Regan" userId="2fbc5b66-bb0b-403a-9725-1beedb46a035" providerId="ADAL" clId="{3C9767A5-524D-4CF9-87B4-07A47ABFCC47}" dt="2023-04-20T08:25:25.366" v="342" actId="207"/>
      <pc:docMkLst>
        <pc:docMk/>
      </pc:docMkLst>
      <pc:sldChg chg="modSp mod">
        <pc:chgData name="Hilary Regan" userId="2fbc5b66-bb0b-403a-9725-1beedb46a035" providerId="ADAL" clId="{3C9767A5-524D-4CF9-87B4-07A47ABFCC47}" dt="2023-04-20T08:25:25.366" v="342" actId="207"/>
        <pc:sldMkLst>
          <pc:docMk/>
          <pc:sldMk cId="643161835" sldId="967"/>
        </pc:sldMkLst>
        <pc:spChg chg="mod">
          <ac:chgData name="Hilary Regan" userId="2fbc5b66-bb0b-403a-9725-1beedb46a035" providerId="ADAL" clId="{3C9767A5-524D-4CF9-87B4-07A47ABFCC47}" dt="2023-04-20T08:25:25.366" v="342" actId="207"/>
          <ac:spMkLst>
            <pc:docMk/>
            <pc:sldMk cId="643161835" sldId="967"/>
            <ac:spMk id="3" creationId="{03733909-8670-437E-59B0-5124F87D118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07182E-EA11-418E-9AF6-F26068BDB0AE}" type="datetimeFigureOut">
              <a:rPr lang="en-GB" smtClean="0"/>
              <a:t>20/04/2023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2950BC-3C92-480D-A9F4-21B2D230FD73}" type="slidenum">
              <a:rPr lang="en-GB" smtClean="0"/>
              <a:t>‹#›</a:t>
            </a:fld>
            <a:endParaRPr lang="en-GB"/>
          </a:p>
        </p:txBody>
      </p:sp>
    </p:spTree>
    <p:extLst>
      <p:ext uri="{BB962C8B-B14F-4D97-AF65-F5344CB8AC3E}">
        <p14:creationId xmlns:p14="http://schemas.microsoft.com/office/powerpoint/2010/main" val="24496094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EBA631-A7DC-2C43-AC99-6B3DF867E9F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03415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EBA631-A7DC-2C43-AC99-6B3DF867E9F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80198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EBA631-A7DC-2C43-AC99-6B3DF867E9F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36100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EBA631-A7DC-2C43-AC99-6B3DF867E9F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14420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0EBA631-A7DC-2C43-AC99-6B3DF867E9F6}"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31604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B5D7E-B153-333E-0163-7BE9CB50AB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7644B3-8558-8C81-BD9D-E125586323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0EBFE4-F9EB-E822-8D48-C15F653DF63E}"/>
              </a:ext>
            </a:extLst>
          </p:cNvPr>
          <p:cNvSpPr>
            <a:spLocks noGrp="1"/>
          </p:cNvSpPr>
          <p:nvPr>
            <p:ph type="dt" sz="half" idx="10"/>
          </p:nvPr>
        </p:nvSpPr>
        <p:spPr/>
        <p:txBody>
          <a:bodyPr/>
          <a:lstStyle/>
          <a:p>
            <a:fld id="{2E47A6E0-8F38-4FBF-8A23-18EA09A86ABF}" type="datetimeFigureOut">
              <a:rPr lang="en-GB" smtClean="0"/>
              <a:t>20/04/2023</a:t>
            </a:fld>
            <a:endParaRPr lang="en-GB"/>
          </a:p>
        </p:txBody>
      </p:sp>
      <p:sp>
        <p:nvSpPr>
          <p:cNvPr id="5" name="Footer Placeholder 4">
            <a:extLst>
              <a:ext uri="{FF2B5EF4-FFF2-40B4-BE49-F238E27FC236}">
                <a16:creationId xmlns:a16="http://schemas.microsoft.com/office/drawing/2014/main" id="{4CF8FB1B-0A46-19F0-BD25-EA112BE4F8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64AA97-CBE9-8B08-7044-985A9B8CD47F}"/>
              </a:ext>
            </a:extLst>
          </p:cNvPr>
          <p:cNvSpPr>
            <a:spLocks noGrp="1"/>
          </p:cNvSpPr>
          <p:nvPr>
            <p:ph type="sldNum" sz="quarter" idx="12"/>
          </p:nvPr>
        </p:nvSpPr>
        <p:spPr/>
        <p:txBody>
          <a:bodyPr/>
          <a:lstStyle/>
          <a:p>
            <a:fld id="{3570B61D-0EAE-4176-AA93-593C2A93254B}" type="slidenum">
              <a:rPr lang="en-GB" smtClean="0"/>
              <a:t>‹#›</a:t>
            </a:fld>
            <a:endParaRPr lang="en-GB"/>
          </a:p>
        </p:txBody>
      </p:sp>
    </p:spTree>
    <p:extLst>
      <p:ext uri="{BB962C8B-B14F-4D97-AF65-F5344CB8AC3E}">
        <p14:creationId xmlns:p14="http://schemas.microsoft.com/office/powerpoint/2010/main" val="2265219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B5DF4-672D-8FAC-5809-2F6510876C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90C7ED5-90D5-B181-2C3C-F45063FEEB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56E51F-DF7F-1F29-B348-9843A60C935D}"/>
              </a:ext>
            </a:extLst>
          </p:cNvPr>
          <p:cNvSpPr>
            <a:spLocks noGrp="1"/>
          </p:cNvSpPr>
          <p:nvPr>
            <p:ph type="dt" sz="half" idx="10"/>
          </p:nvPr>
        </p:nvSpPr>
        <p:spPr/>
        <p:txBody>
          <a:bodyPr/>
          <a:lstStyle/>
          <a:p>
            <a:fld id="{2E47A6E0-8F38-4FBF-8A23-18EA09A86ABF}" type="datetimeFigureOut">
              <a:rPr lang="en-GB" smtClean="0"/>
              <a:t>20/04/2023</a:t>
            </a:fld>
            <a:endParaRPr lang="en-GB"/>
          </a:p>
        </p:txBody>
      </p:sp>
      <p:sp>
        <p:nvSpPr>
          <p:cNvPr id="5" name="Footer Placeholder 4">
            <a:extLst>
              <a:ext uri="{FF2B5EF4-FFF2-40B4-BE49-F238E27FC236}">
                <a16:creationId xmlns:a16="http://schemas.microsoft.com/office/drawing/2014/main" id="{E3B8F6D1-C337-F09E-7290-9FCA459E97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1EB0B6-8E1F-C61F-B7DE-DD007EAE12BE}"/>
              </a:ext>
            </a:extLst>
          </p:cNvPr>
          <p:cNvSpPr>
            <a:spLocks noGrp="1"/>
          </p:cNvSpPr>
          <p:nvPr>
            <p:ph type="sldNum" sz="quarter" idx="12"/>
          </p:nvPr>
        </p:nvSpPr>
        <p:spPr/>
        <p:txBody>
          <a:bodyPr/>
          <a:lstStyle/>
          <a:p>
            <a:fld id="{3570B61D-0EAE-4176-AA93-593C2A93254B}" type="slidenum">
              <a:rPr lang="en-GB" smtClean="0"/>
              <a:t>‹#›</a:t>
            </a:fld>
            <a:endParaRPr lang="en-GB"/>
          </a:p>
        </p:txBody>
      </p:sp>
    </p:spTree>
    <p:extLst>
      <p:ext uri="{BB962C8B-B14F-4D97-AF65-F5344CB8AC3E}">
        <p14:creationId xmlns:p14="http://schemas.microsoft.com/office/powerpoint/2010/main" val="1024269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B240C-0F4C-D759-DE98-B834D7C337F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93549CF-8F64-D183-8A9F-85711E4C71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F398A8-3636-C2C3-624D-5B9E921797A9}"/>
              </a:ext>
            </a:extLst>
          </p:cNvPr>
          <p:cNvSpPr>
            <a:spLocks noGrp="1"/>
          </p:cNvSpPr>
          <p:nvPr>
            <p:ph type="dt" sz="half" idx="10"/>
          </p:nvPr>
        </p:nvSpPr>
        <p:spPr/>
        <p:txBody>
          <a:bodyPr/>
          <a:lstStyle/>
          <a:p>
            <a:fld id="{2E47A6E0-8F38-4FBF-8A23-18EA09A86ABF}" type="datetimeFigureOut">
              <a:rPr lang="en-GB" smtClean="0"/>
              <a:t>20/04/2023</a:t>
            </a:fld>
            <a:endParaRPr lang="en-GB"/>
          </a:p>
        </p:txBody>
      </p:sp>
      <p:sp>
        <p:nvSpPr>
          <p:cNvPr id="5" name="Footer Placeholder 4">
            <a:extLst>
              <a:ext uri="{FF2B5EF4-FFF2-40B4-BE49-F238E27FC236}">
                <a16:creationId xmlns:a16="http://schemas.microsoft.com/office/drawing/2014/main" id="{88D2F01E-F214-0718-F5AC-89BA3E55B75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F5B33B-664C-4889-2E6B-336043F0BB97}"/>
              </a:ext>
            </a:extLst>
          </p:cNvPr>
          <p:cNvSpPr>
            <a:spLocks noGrp="1"/>
          </p:cNvSpPr>
          <p:nvPr>
            <p:ph type="sldNum" sz="quarter" idx="12"/>
          </p:nvPr>
        </p:nvSpPr>
        <p:spPr/>
        <p:txBody>
          <a:bodyPr/>
          <a:lstStyle/>
          <a:p>
            <a:fld id="{3570B61D-0EAE-4176-AA93-593C2A93254B}" type="slidenum">
              <a:rPr lang="en-GB" smtClean="0"/>
              <a:t>‹#›</a:t>
            </a:fld>
            <a:endParaRPr lang="en-GB"/>
          </a:p>
        </p:txBody>
      </p:sp>
    </p:spTree>
    <p:extLst>
      <p:ext uri="{BB962C8B-B14F-4D97-AF65-F5344CB8AC3E}">
        <p14:creationId xmlns:p14="http://schemas.microsoft.com/office/powerpoint/2010/main" val="38344837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15508-85A7-69CD-5080-171F9DB64B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BE4411-647D-75E5-C95B-6FD2ED3C04B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0DC2959-19E8-9BED-EFEE-3E63BAE2E58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FC254B1-CAF7-E0EC-3DED-73D1A02D8A44}"/>
              </a:ext>
            </a:extLst>
          </p:cNvPr>
          <p:cNvSpPr>
            <a:spLocks noGrp="1"/>
          </p:cNvSpPr>
          <p:nvPr>
            <p:ph type="dt" sz="half" idx="10"/>
          </p:nvPr>
        </p:nvSpPr>
        <p:spPr/>
        <p:txBody>
          <a:bodyPr/>
          <a:lstStyle/>
          <a:p>
            <a:fld id="{2E47A6E0-8F38-4FBF-8A23-18EA09A86ABF}" type="datetimeFigureOut">
              <a:rPr lang="en-GB" smtClean="0"/>
              <a:t>20/04/2023</a:t>
            </a:fld>
            <a:endParaRPr lang="en-GB"/>
          </a:p>
        </p:txBody>
      </p:sp>
      <p:sp>
        <p:nvSpPr>
          <p:cNvPr id="6" name="Footer Placeholder 5">
            <a:extLst>
              <a:ext uri="{FF2B5EF4-FFF2-40B4-BE49-F238E27FC236}">
                <a16:creationId xmlns:a16="http://schemas.microsoft.com/office/drawing/2014/main" id="{877A2C60-98CE-8178-55BC-E339F170FA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A6252E-374B-8BEA-78F9-9A0E89804F64}"/>
              </a:ext>
            </a:extLst>
          </p:cNvPr>
          <p:cNvSpPr>
            <a:spLocks noGrp="1"/>
          </p:cNvSpPr>
          <p:nvPr>
            <p:ph type="sldNum" sz="quarter" idx="12"/>
          </p:nvPr>
        </p:nvSpPr>
        <p:spPr/>
        <p:txBody>
          <a:bodyPr/>
          <a:lstStyle/>
          <a:p>
            <a:fld id="{3570B61D-0EAE-4176-AA93-593C2A93254B}" type="slidenum">
              <a:rPr lang="en-GB" smtClean="0"/>
              <a:t>‹#›</a:t>
            </a:fld>
            <a:endParaRPr lang="en-GB"/>
          </a:p>
        </p:txBody>
      </p:sp>
    </p:spTree>
    <p:extLst>
      <p:ext uri="{BB962C8B-B14F-4D97-AF65-F5344CB8AC3E}">
        <p14:creationId xmlns:p14="http://schemas.microsoft.com/office/powerpoint/2010/main" val="2884577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1F746-C5B9-A2B6-F7F8-737524AF25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3F5193-17DE-E701-FDBF-32378269F87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0C65B9-8169-AA9E-033D-7A1DBF375B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688A39A-7AF8-3B5F-CAB9-5812C3DE38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D7DFF27-91F8-8E17-BA79-226FD9C8CEA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4EF1342-0724-09B5-6035-CCB55DA189E5}"/>
              </a:ext>
            </a:extLst>
          </p:cNvPr>
          <p:cNvSpPr>
            <a:spLocks noGrp="1"/>
          </p:cNvSpPr>
          <p:nvPr>
            <p:ph type="dt" sz="half" idx="10"/>
          </p:nvPr>
        </p:nvSpPr>
        <p:spPr/>
        <p:txBody>
          <a:bodyPr/>
          <a:lstStyle/>
          <a:p>
            <a:fld id="{2E47A6E0-8F38-4FBF-8A23-18EA09A86ABF}" type="datetimeFigureOut">
              <a:rPr lang="en-GB" smtClean="0"/>
              <a:t>20/04/2023</a:t>
            </a:fld>
            <a:endParaRPr lang="en-GB"/>
          </a:p>
        </p:txBody>
      </p:sp>
      <p:sp>
        <p:nvSpPr>
          <p:cNvPr id="8" name="Footer Placeholder 7">
            <a:extLst>
              <a:ext uri="{FF2B5EF4-FFF2-40B4-BE49-F238E27FC236}">
                <a16:creationId xmlns:a16="http://schemas.microsoft.com/office/drawing/2014/main" id="{5A2252DC-A924-12D3-E3FA-1A9F4135BCF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608990-D37B-B4BE-3F32-58A74D04FB4C}"/>
              </a:ext>
            </a:extLst>
          </p:cNvPr>
          <p:cNvSpPr>
            <a:spLocks noGrp="1"/>
          </p:cNvSpPr>
          <p:nvPr>
            <p:ph type="sldNum" sz="quarter" idx="12"/>
          </p:nvPr>
        </p:nvSpPr>
        <p:spPr/>
        <p:txBody>
          <a:bodyPr/>
          <a:lstStyle/>
          <a:p>
            <a:fld id="{3570B61D-0EAE-4176-AA93-593C2A93254B}" type="slidenum">
              <a:rPr lang="en-GB" smtClean="0"/>
              <a:t>‹#›</a:t>
            </a:fld>
            <a:endParaRPr lang="en-GB"/>
          </a:p>
        </p:txBody>
      </p:sp>
    </p:spTree>
    <p:extLst>
      <p:ext uri="{BB962C8B-B14F-4D97-AF65-F5344CB8AC3E}">
        <p14:creationId xmlns:p14="http://schemas.microsoft.com/office/powerpoint/2010/main" val="2300360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FD75D-0068-E887-F7BD-8CE7C06D493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095455D-EB60-D7EE-7DE6-923A5357661E}"/>
              </a:ext>
            </a:extLst>
          </p:cNvPr>
          <p:cNvSpPr>
            <a:spLocks noGrp="1"/>
          </p:cNvSpPr>
          <p:nvPr>
            <p:ph type="dt" sz="half" idx="10"/>
          </p:nvPr>
        </p:nvSpPr>
        <p:spPr/>
        <p:txBody>
          <a:bodyPr/>
          <a:lstStyle/>
          <a:p>
            <a:fld id="{2E47A6E0-8F38-4FBF-8A23-18EA09A86ABF}" type="datetimeFigureOut">
              <a:rPr lang="en-GB" smtClean="0"/>
              <a:t>20/04/2023</a:t>
            </a:fld>
            <a:endParaRPr lang="en-GB"/>
          </a:p>
        </p:txBody>
      </p:sp>
      <p:sp>
        <p:nvSpPr>
          <p:cNvPr id="4" name="Footer Placeholder 3">
            <a:extLst>
              <a:ext uri="{FF2B5EF4-FFF2-40B4-BE49-F238E27FC236}">
                <a16:creationId xmlns:a16="http://schemas.microsoft.com/office/drawing/2014/main" id="{81F22550-21F1-F939-A9B4-536002DAC06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71472A8-EEDA-42B6-6C23-9D6CAE8A200F}"/>
              </a:ext>
            </a:extLst>
          </p:cNvPr>
          <p:cNvSpPr>
            <a:spLocks noGrp="1"/>
          </p:cNvSpPr>
          <p:nvPr>
            <p:ph type="sldNum" sz="quarter" idx="12"/>
          </p:nvPr>
        </p:nvSpPr>
        <p:spPr/>
        <p:txBody>
          <a:bodyPr/>
          <a:lstStyle/>
          <a:p>
            <a:fld id="{3570B61D-0EAE-4176-AA93-593C2A93254B}" type="slidenum">
              <a:rPr lang="en-GB" smtClean="0"/>
              <a:t>‹#›</a:t>
            </a:fld>
            <a:endParaRPr lang="en-GB"/>
          </a:p>
        </p:txBody>
      </p:sp>
    </p:spTree>
    <p:extLst>
      <p:ext uri="{BB962C8B-B14F-4D97-AF65-F5344CB8AC3E}">
        <p14:creationId xmlns:p14="http://schemas.microsoft.com/office/powerpoint/2010/main" val="2752837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BDA8DB6-0D47-129C-47AD-D8B69B273350}"/>
              </a:ext>
            </a:extLst>
          </p:cNvPr>
          <p:cNvSpPr>
            <a:spLocks noGrp="1"/>
          </p:cNvSpPr>
          <p:nvPr>
            <p:ph type="dt" sz="half" idx="10"/>
          </p:nvPr>
        </p:nvSpPr>
        <p:spPr/>
        <p:txBody>
          <a:bodyPr/>
          <a:lstStyle/>
          <a:p>
            <a:fld id="{2E47A6E0-8F38-4FBF-8A23-18EA09A86ABF}" type="datetimeFigureOut">
              <a:rPr lang="en-GB" smtClean="0"/>
              <a:t>20/04/2023</a:t>
            </a:fld>
            <a:endParaRPr lang="en-GB"/>
          </a:p>
        </p:txBody>
      </p:sp>
      <p:sp>
        <p:nvSpPr>
          <p:cNvPr id="3" name="Footer Placeholder 2">
            <a:extLst>
              <a:ext uri="{FF2B5EF4-FFF2-40B4-BE49-F238E27FC236}">
                <a16:creationId xmlns:a16="http://schemas.microsoft.com/office/drawing/2014/main" id="{5D4E4AB8-0A39-2454-1990-53E2B764A6B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263DBA7-0B9E-27AB-70DB-62FBCABED5A9}"/>
              </a:ext>
            </a:extLst>
          </p:cNvPr>
          <p:cNvSpPr>
            <a:spLocks noGrp="1"/>
          </p:cNvSpPr>
          <p:nvPr>
            <p:ph type="sldNum" sz="quarter" idx="12"/>
          </p:nvPr>
        </p:nvSpPr>
        <p:spPr/>
        <p:txBody>
          <a:bodyPr/>
          <a:lstStyle/>
          <a:p>
            <a:fld id="{3570B61D-0EAE-4176-AA93-593C2A93254B}" type="slidenum">
              <a:rPr lang="en-GB" smtClean="0"/>
              <a:t>‹#›</a:t>
            </a:fld>
            <a:endParaRPr lang="en-GB"/>
          </a:p>
        </p:txBody>
      </p:sp>
    </p:spTree>
    <p:extLst>
      <p:ext uri="{BB962C8B-B14F-4D97-AF65-F5344CB8AC3E}">
        <p14:creationId xmlns:p14="http://schemas.microsoft.com/office/powerpoint/2010/main" val="196285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E34AC-F38C-667D-61F2-BD8FCF38A6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38BFF05-0AEC-7574-313E-83F7D30541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906031A-781E-463C-D1A2-5DC25B185C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4079FD-5738-9888-750B-70840182FE6B}"/>
              </a:ext>
            </a:extLst>
          </p:cNvPr>
          <p:cNvSpPr>
            <a:spLocks noGrp="1"/>
          </p:cNvSpPr>
          <p:nvPr>
            <p:ph type="dt" sz="half" idx="10"/>
          </p:nvPr>
        </p:nvSpPr>
        <p:spPr/>
        <p:txBody>
          <a:bodyPr/>
          <a:lstStyle/>
          <a:p>
            <a:fld id="{2E47A6E0-8F38-4FBF-8A23-18EA09A86ABF}" type="datetimeFigureOut">
              <a:rPr lang="en-GB" smtClean="0"/>
              <a:t>20/04/2023</a:t>
            </a:fld>
            <a:endParaRPr lang="en-GB"/>
          </a:p>
        </p:txBody>
      </p:sp>
      <p:sp>
        <p:nvSpPr>
          <p:cNvPr id="6" name="Footer Placeholder 5">
            <a:extLst>
              <a:ext uri="{FF2B5EF4-FFF2-40B4-BE49-F238E27FC236}">
                <a16:creationId xmlns:a16="http://schemas.microsoft.com/office/drawing/2014/main" id="{EC63A72B-3D46-9CDF-6099-89558962DD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C3907C-E9EF-E2FD-F628-C0A6C8BF27B7}"/>
              </a:ext>
            </a:extLst>
          </p:cNvPr>
          <p:cNvSpPr>
            <a:spLocks noGrp="1"/>
          </p:cNvSpPr>
          <p:nvPr>
            <p:ph type="sldNum" sz="quarter" idx="12"/>
          </p:nvPr>
        </p:nvSpPr>
        <p:spPr/>
        <p:txBody>
          <a:bodyPr/>
          <a:lstStyle/>
          <a:p>
            <a:fld id="{3570B61D-0EAE-4176-AA93-593C2A93254B}" type="slidenum">
              <a:rPr lang="en-GB" smtClean="0"/>
              <a:t>‹#›</a:t>
            </a:fld>
            <a:endParaRPr lang="en-GB"/>
          </a:p>
        </p:txBody>
      </p:sp>
    </p:spTree>
    <p:extLst>
      <p:ext uri="{BB962C8B-B14F-4D97-AF65-F5344CB8AC3E}">
        <p14:creationId xmlns:p14="http://schemas.microsoft.com/office/powerpoint/2010/main" val="260387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E21C0-A24B-EDBB-7A6D-827FB00672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13BC2EB-F0AE-C685-0951-933EB05676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9B27B45-A314-95A6-6175-9040E336BB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0168EB-B060-E765-5A2D-BD152EA897F0}"/>
              </a:ext>
            </a:extLst>
          </p:cNvPr>
          <p:cNvSpPr>
            <a:spLocks noGrp="1"/>
          </p:cNvSpPr>
          <p:nvPr>
            <p:ph type="dt" sz="half" idx="10"/>
          </p:nvPr>
        </p:nvSpPr>
        <p:spPr/>
        <p:txBody>
          <a:bodyPr/>
          <a:lstStyle/>
          <a:p>
            <a:fld id="{2E47A6E0-8F38-4FBF-8A23-18EA09A86ABF}" type="datetimeFigureOut">
              <a:rPr lang="en-GB" smtClean="0"/>
              <a:t>20/04/2023</a:t>
            </a:fld>
            <a:endParaRPr lang="en-GB"/>
          </a:p>
        </p:txBody>
      </p:sp>
      <p:sp>
        <p:nvSpPr>
          <p:cNvPr id="6" name="Footer Placeholder 5">
            <a:extLst>
              <a:ext uri="{FF2B5EF4-FFF2-40B4-BE49-F238E27FC236}">
                <a16:creationId xmlns:a16="http://schemas.microsoft.com/office/drawing/2014/main" id="{1C069164-6BFE-6AE7-4DE6-4BD63A68E0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25F95F-3789-A2AD-7EAB-E414CF7CD8A8}"/>
              </a:ext>
            </a:extLst>
          </p:cNvPr>
          <p:cNvSpPr>
            <a:spLocks noGrp="1"/>
          </p:cNvSpPr>
          <p:nvPr>
            <p:ph type="sldNum" sz="quarter" idx="12"/>
          </p:nvPr>
        </p:nvSpPr>
        <p:spPr/>
        <p:txBody>
          <a:bodyPr/>
          <a:lstStyle/>
          <a:p>
            <a:fld id="{3570B61D-0EAE-4176-AA93-593C2A93254B}" type="slidenum">
              <a:rPr lang="en-GB" smtClean="0"/>
              <a:t>‹#›</a:t>
            </a:fld>
            <a:endParaRPr lang="en-GB"/>
          </a:p>
        </p:txBody>
      </p:sp>
    </p:spTree>
    <p:extLst>
      <p:ext uri="{BB962C8B-B14F-4D97-AF65-F5344CB8AC3E}">
        <p14:creationId xmlns:p14="http://schemas.microsoft.com/office/powerpoint/2010/main" val="22724426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D094D-4651-24D7-F69E-ECCE3EA04C3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1A0FC06-3D4A-4389-12C8-581718DE013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C26FC5-F5B0-C43C-ED49-42605E98F15D}"/>
              </a:ext>
            </a:extLst>
          </p:cNvPr>
          <p:cNvSpPr>
            <a:spLocks noGrp="1"/>
          </p:cNvSpPr>
          <p:nvPr>
            <p:ph type="dt" sz="half" idx="10"/>
          </p:nvPr>
        </p:nvSpPr>
        <p:spPr/>
        <p:txBody>
          <a:bodyPr/>
          <a:lstStyle/>
          <a:p>
            <a:fld id="{2E47A6E0-8F38-4FBF-8A23-18EA09A86ABF}" type="datetimeFigureOut">
              <a:rPr lang="en-GB" smtClean="0"/>
              <a:t>20/04/2023</a:t>
            </a:fld>
            <a:endParaRPr lang="en-GB"/>
          </a:p>
        </p:txBody>
      </p:sp>
      <p:sp>
        <p:nvSpPr>
          <p:cNvPr id="5" name="Footer Placeholder 4">
            <a:extLst>
              <a:ext uri="{FF2B5EF4-FFF2-40B4-BE49-F238E27FC236}">
                <a16:creationId xmlns:a16="http://schemas.microsoft.com/office/drawing/2014/main" id="{EE83DCC1-D90C-12EF-9E15-7ABB01A665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B1FE6D-8F38-4965-CD56-DEF1DF9B2569}"/>
              </a:ext>
            </a:extLst>
          </p:cNvPr>
          <p:cNvSpPr>
            <a:spLocks noGrp="1"/>
          </p:cNvSpPr>
          <p:nvPr>
            <p:ph type="sldNum" sz="quarter" idx="12"/>
          </p:nvPr>
        </p:nvSpPr>
        <p:spPr/>
        <p:txBody>
          <a:bodyPr/>
          <a:lstStyle/>
          <a:p>
            <a:fld id="{3570B61D-0EAE-4176-AA93-593C2A93254B}" type="slidenum">
              <a:rPr lang="en-GB" smtClean="0"/>
              <a:t>‹#›</a:t>
            </a:fld>
            <a:endParaRPr lang="en-GB"/>
          </a:p>
        </p:txBody>
      </p:sp>
    </p:spTree>
    <p:extLst>
      <p:ext uri="{BB962C8B-B14F-4D97-AF65-F5344CB8AC3E}">
        <p14:creationId xmlns:p14="http://schemas.microsoft.com/office/powerpoint/2010/main" val="3098003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FABE133-0AF5-22FC-5B44-C24B644E0BE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C2C7A6-5C0F-6F47-D56C-926845962DC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B6727E-FDCF-D920-53C6-D92D5A47736F}"/>
              </a:ext>
            </a:extLst>
          </p:cNvPr>
          <p:cNvSpPr>
            <a:spLocks noGrp="1"/>
          </p:cNvSpPr>
          <p:nvPr>
            <p:ph type="dt" sz="half" idx="10"/>
          </p:nvPr>
        </p:nvSpPr>
        <p:spPr/>
        <p:txBody>
          <a:bodyPr/>
          <a:lstStyle/>
          <a:p>
            <a:fld id="{2E47A6E0-8F38-4FBF-8A23-18EA09A86ABF}" type="datetimeFigureOut">
              <a:rPr lang="en-GB" smtClean="0"/>
              <a:t>20/04/2023</a:t>
            </a:fld>
            <a:endParaRPr lang="en-GB"/>
          </a:p>
        </p:txBody>
      </p:sp>
      <p:sp>
        <p:nvSpPr>
          <p:cNvPr id="5" name="Footer Placeholder 4">
            <a:extLst>
              <a:ext uri="{FF2B5EF4-FFF2-40B4-BE49-F238E27FC236}">
                <a16:creationId xmlns:a16="http://schemas.microsoft.com/office/drawing/2014/main" id="{67DFD2CB-C407-9C38-82D6-918D4D4E81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C86C26-6269-C930-BB4E-349D0BB41350}"/>
              </a:ext>
            </a:extLst>
          </p:cNvPr>
          <p:cNvSpPr>
            <a:spLocks noGrp="1"/>
          </p:cNvSpPr>
          <p:nvPr>
            <p:ph type="sldNum" sz="quarter" idx="12"/>
          </p:nvPr>
        </p:nvSpPr>
        <p:spPr/>
        <p:txBody>
          <a:bodyPr/>
          <a:lstStyle/>
          <a:p>
            <a:fld id="{3570B61D-0EAE-4176-AA93-593C2A93254B}" type="slidenum">
              <a:rPr lang="en-GB" smtClean="0"/>
              <a:t>‹#›</a:t>
            </a:fld>
            <a:endParaRPr lang="en-GB"/>
          </a:p>
        </p:txBody>
      </p:sp>
    </p:spTree>
    <p:extLst>
      <p:ext uri="{BB962C8B-B14F-4D97-AF65-F5344CB8AC3E}">
        <p14:creationId xmlns:p14="http://schemas.microsoft.com/office/powerpoint/2010/main" val="197842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33602401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799549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8959000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36425018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41867029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33226582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2358269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6966678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17102689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1776031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7753093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11583434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259501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33939849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3039378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31149220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41113108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3304018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31625136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25669218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1235904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38AB3D-EF14-F348-9135-6F6E2B4A2085}" type="slidenum">
              <a:rPr lang="en-US" smtClean="0"/>
              <a:t>‹#›</a:t>
            </a:fld>
            <a:endParaRPr lang="en-US"/>
          </a:p>
        </p:txBody>
      </p:sp>
    </p:spTree>
    <p:extLst>
      <p:ext uri="{BB962C8B-B14F-4D97-AF65-F5344CB8AC3E}">
        <p14:creationId xmlns:p14="http://schemas.microsoft.com/office/powerpoint/2010/main" val="1272258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1AB78A6-D483-821F-4462-9AF495EF86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570A41-B0D4-1BC7-BFDA-396FC9897A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E0D3C8-1EE8-9AB7-2F7B-EA352AFF1DE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47A6E0-8F38-4FBF-8A23-18EA09A86ABF}" type="datetimeFigureOut">
              <a:rPr lang="en-GB" smtClean="0"/>
              <a:t>20/04/2023</a:t>
            </a:fld>
            <a:endParaRPr lang="en-GB"/>
          </a:p>
        </p:txBody>
      </p:sp>
      <p:sp>
        <p:nvSpPr>
          <p:cNvPr id="5" name="Footer Placeholder 4">
            <a:extLst>
              <a:ext uri="{FF2B5EF4-FFF2-40B4-BE49-F238E27FC236}">
                <a16:creationId xmlns:a16="http://schemas.microsoft.com/office/drawing/2014/main" id="{84CCE1AB-9EA0-F3D2-F9BE-8A8A8D559C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1DF3BED-FE46-C30B-A775-B8D174EE2B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70B61D-0EAE-4176-AA93-593C2A93254B}" type="slidenum">
              <a:rPr lang="en-GB" smtClean="0"/>
              <a:t>‹#›</a:t>
            </a:fld>
            <a:endParaRPr lang="en-GB"/>
          </a:p>
        </p:txBody>
      </p:sp>
    </p:spTree>
    <p:extLst>
      <p:ext uri="{BB962C8B-B14F-4D97-AF65-F5344CB8AC3E}">
        <p14:creationId xmlns:p14="http://schemas.microsoft.com/office/powerpoint/2010/main" val="7996067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B5E0E0">
            <a:alpha val="30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38AB3D-EF14-F348-9135-6F6E2B4A2085}" type="slidenum">
              <a:rPr lang="en-US" smtClean="0"/>
              <a:t>‹#›</a:t>
            </a:fld>
            <a:endParaRPr lang="en-US"/>
          </a:p>
        </p:txBody>
      </p:sp>
      <p:pic>
        <p:nvPicPr>
          <p:cNvPr id="8" name="Picture 7">
            <a:extLst>
              <a:ext uri="{FF2B5EF4-FFF2-40B4-BE49-F238E27FC236}">
                <a16:creationId xmlns:a16="http://schemas.microsoft.com/office/drawing/2014/main" id="{D09A7C9A-CCE7-2545-BB3F-C2DEF225AC78}"/>
              </a:ext>
            </a:extLst>
          </p:cNvPr>
          <p:cNvPicPr>
            <a:picLocks noChangeAspect="1"/>
          </p:cNvPicPr>
          <p:nvPr userDrawn="1"/>
        </p:nvPicPr>
        <p:blipFill>
          <a:blip r:embed="rId13"/>
          <a:stretch>
            <a:fillRect/>
          </a:stretch>
        </p:blipFill>
        <p:spPr>
          <a:xfrm rot="5400000">
            <a:off x="8490065" y="3192491"/>
            <a:ext cx="6641869" cy="488373"/>
          </a:xfrm>
          <a:prstGeom prst="rect">
            <a:avLst/>
          </a:prstGeom>
        </p:spPr>
      </p:pic>
      <p:pic>
        <p:nvPicPr>
          <p:cNvPr id="11" name="Picture 10">
            <a:extLst>
              <a:ext uri="{FF2B5EF4-FFF2-40B4-BE49-F238E27FC236}">
                <a16:creationId xmlns:a16="http://schemas.microsoft.com/office/drawing/2014/main" id="{DC14D563-DEAA-A946-812B-E7DC1A120DEC}"/>
              </a:ext>
            </a:extLst>
          </p:cNvPr>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10714008" y="6034169"/>
            <a:ext cx="746298" cy="746298"/>
          </a:xfrm>
          <a:prstGeom prst="rect">
            <a:avLst/>
          </a:prstGeom>
        </p:spPr>
      </p:pic>
    </p:spTree>
    <p:extLst>
      <p:ext uri="{BB962C8B-B14F-4D97-AF65-F5344CB8AC3E}">
        <p14:creationId xmlns:p14="http://schemas.microsoft.com/office/powerpoint/2010/main" val="22908774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B5E0E0">
            <a:alpha val="30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38AB3D-EF14-F348-9135-6F6E2B4A2085}" type="slidenum">
              <a:rPr lang="en-US" smtClean="0"/>
              <a:t>‹#›</a:t>
            </a:fld>
            <a:endParaRPr lang="en-US"/>
          </a:p>
        </p:txBody>
      </p:sp>
      <p:pic>
        <p:nvPicPr>
          <p:cNvPr id="8" name="Picture 7">
            <a:extLst>
              <a:ext uri="{FF2B5EF4-FFF2-40B4-BE49-F238E27FC236}">
                <a16:creationId xmlns:a16="http://schemas.microsoft.com/office/drawing/2014/main" id="{D09A7C9A-CCE7-2545-BB3F-C2DEF225AC78}"/>
              </a:ext>
            </a:extLst>
          </p:cNvPr>
          <p:cNvPicPr>
            <a:picLocks noChangeAspect="1"/>
          </p:cNvPicPr>
          <p:nvPr userDrawn="1"/>
        </p:nvPicPr>
        <p:blipFill>
          <a:blip r:embed="rId13"/>
          <a:stretch>
            <a:fillRect/>
          </a:stretch>
        </p:blipFill>
        <p:spPr>
          <a:xfrm rot="5400000">
            <a:off x="8490065" y="3192491"/>
            <a:ext cx="6641869" cy="488373"/>
          </a:xfrm>
          <a:prstGeom prst="rect">
            <a:avLst/>
          </a:prstGeom>
        </p:spPr>
      </p:pic>
      <p:pic>
        <p:nvPicPr>
          <p:cNvPr id="11" name="Picture 10">
            <a:extLst>
              <a:ext uri="{FF2B5EF4-FFF2-40B4-BE49-F238E27FC236}">
                <a16:creationId xmlns:a16="http://schemas.microsoft.com/office/drawing/2014/main" id="{DC14D563-DEAA-A946-812B-E7DC1A120DEC}"/>
              </a:ext>
            </a:extLst>
          </p:cNvPr>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10714008" y="6034169"/>
            <a:ext cx="746298" cy="746298"/>
          </a:xfrm>
          <a:prstGeom prst="rect">
            <a:avLst/>
          </a:prstGeom>
        </p:spPr>
      </p:pic>
    </p:spTree>
    <p:extLst>
      <p:ext uri="{BB962C8B-B14F-4D97-AF65-F5344CB8AC3E}">
        <p14:creationId xmlns:p14="http://schemas.microsoft.com/office/powerpoint/2010/main" val="5724567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hyperlink" Target="mailto:hregan@longroad.ac.uk" TargetMode="Externa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8.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8.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clipart&#10;&#10;Description automatically generated">
            <a:extLst>
              <a:ext uri="{FF2B5EF4-FFF2-40B4-BE49-F238E27FC236}">
                <a16:creationId xmlns:a16="http://schemas.microsoft.com/office/drawing/2014/main" id="{B2F2CEA3-C7A3-E8AA-7B20-1E1D5B53DB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9303" y="1119116"/>
            <a:ext cx="7905839" cy="2213635"/>
          </a:xfrm>
          <a:prstGeom prst="rect">
            <a:avLst/>
          </a:prstGeom>
        </p:spPr>
      </p:pic>
      <p:sp>
        <p:nvSpPr>
          <p:cNvPr id="12" name="Right Triangle 11">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D69056-7CBA-9718-D2FD-0B30466FC501}"/>
              </a:ext>
            </a:extLst>
          </p:cNvPr>
          <p:cNvSpPr>
            <a:spLocks noGrp="1"/>
          </p:cNvSpPr>
          <p:nvPr>
            <p:ph type="ctrTitle"/>
          </p:nvPr>
        </p:nvSpPr>
        <p:spPr>
          <a:xfrm>
            <a:off x="1289304" y="3429000"/>
            <a:ext cx="8921672" cy="1713305"/>
          </a:xfrm>
        </p:spPr>
        <p:txBody>
          <a:bodyPr anchor="b">
            <a:normAutofit/>
          </a:bodyPr>
          <a:lstStyle/>
          <a:p>
            <a:pPr algn="l"/>
            <a:r>
              <a:rPr lang="en-GB" sz="5600" dirty="0"/>
              <a:t>Creative Writing Project</a:t>
            </a:r>
          </a:p>
        </p:txBody>
      </p:sp>
      <p:sp>
        <p:nvSpPr>
          <p:cNvPr id="3" name="Subtitle 2">
            <a:extLst>
              <a:ext uri="{FF2B5EF4-FFF2-40B4-BE49-F238E27FC236}">
                <a16:creationId xmlns:a16="http://schemas.microsoft.com/office/drawing/2014/main" id="{5CFD3BDA-A338-FCA1-63F0-FE107BDA843E}"/>
              </a:ext>
            </a:extLst>
          </p:cNvPr>
          <p:cNvSpPr>
            <a:spLocks noGrp="1"/>
          </p:cNvSpPr>
          <p:nvPr>
            <p:ph type="subTitle" idx="1"/>
          </p:nvPr>
        </p:nvSpPr>
        <p:spPr>
          <a:xfrm>
            <a:off x="1289303" y="5142305"/>
            <a:ext cx="7321298" cy="753165"/>
          </a:xfrm>
        </p:spPr>
        <p:txBody>
          <a:bodyPr anchor="t">
            <a:normAutofit/>
          </a:bodyPr>
          <a:lstStyle/>
          <a:p>
            <a:pPr algn="l"/>
            <a:r>
              <a:rPr lang="en-GB" sz="4400" dirty="0"/>
              <a:t>2023</a:t>
            </a:r>
          </a:p>
        </p:txBody>
      </p:sp>
    </p:spTree>
    <p:extLst>
      <p:ext uri="{BB962C8B-B14F-4D97-AF65-F5344CB8AC3E}">
        <p14:creationId xmlns:p14="http://schemas.microsoft.com/office/powerpoint/2010/main" val="2566465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318F90-FA10-2D44-8DA9-77D68C45BDF0}"/>
              </a:ext>
            </a:extLst>
          </p:cNvPr>
          <p:cNvSpPr txBox="1"/>
          <p:nvPr/>
        </p:nvSpPr>
        <p:spPr>
          <a:xfrm>
            <a:off x="771020" y="630059"/>
            <a:ext cx="9976104"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C56B66"/>
                </a:solidFill>
                <a:effectLst/>
                <a:uLnTx/>
                <a:uFillTx/>
                <a:latin typeface="Calibri" panose="020F0502020204030204"/>
                <a:ea typeface="+mn-ea"/>
                <a:cs typeface="+mn-cs"/>
              </a:rPr>
              <a:t>Creative Writing Project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1" u="none" strike="noStrike" kern="1200" cap="none" spc="0" normalizeH="0" baseline="0" noProof="0" dirty="0">
                <a:ln>
                  <a:noFill/>
                </a:ln>
                <a:solidFill>
                  <a:srgbClr val="C56B66"/>
                </a:solidFill>
                <a:effectLst/>
                <a:uLnTx/>
                <a:uFillTx/>
                <a:latin typeface="Calibri" panose="020F0502020204030204"/>
                <a:ea typeface="+mn-ea"/>
                <a:cs typeface="+mn-cs"/>
              </a:rPr>
              <a:t>No limits!</a:t>
            </a:r>
          </a:p>
        </p:txBody>
      </p:sp>
      <p:sp>
        <p:nvSpPr>
          <p:cNvPr id="4" name="Text Box 3">
            <a:extLst>
              <a:ext uri="{FF2B5EF4-FFF2-40B4-BE49-F238E27FC236}">
                <a16:creationId xmlns:a16="http://schemas.microsoft.com/office/drawing/2014/main" id="{CEC0B001-902D-1B42-9EB1-2FF0D43AF4B5}"/>
              </a:ext>
            </a:extLst>
          </p:cNvPr>
          <p:cNvSpPr txBox="1">
            <a:spLocks noChangeArrowheads="1"/>
          </p:cNvSpPr>
          <p:nvPr/>
        </p:nvSpPr>
        <p:spPr bwMode="auto">
          <a:xfrm>
            <a:off x="771020" y="1894298"/>
            <a:ext cx="10180319" cy="3724096"/>
          </a:xfrm>
          <a:prstGeom prst="rect">
            <a:avLst/>
          </a:prstGeom>
          <a:solidFill>
            <a:schemeClr val="bg1"/>
          </a:solidFill>
          <a:ln>
            <a:solidFill>
              <a:schemeClr val="accent1"/>
            </a:solidFill>
          </a:ln>
          <a:effectLst/>
        </p:spPr>
        <p:txBody>
          <a:bodyPr wrap="square">
            <a:spAutoFit/>
          </a:bodyPr>
          <a:lstStyle/>
          <a:p>
            <a:pPr marL="342900" marR="0" lvl="0" indent="-3429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altLang="en-US" sz="2400" b="0" i="0" u="none" strike="noStrike" kern="1200" cap="none" spc="0" normalizeH="0" baseline="0" noProof="0" dirty="0">
                <a:ln>
                  <a:noFill/>
                </a:ln>
                <a:solidFill>
                  <a:srgbClr val="486D8F"/>
                </a:solidFill>
                <a:effectLst/>
                <a:uLnTx/>
                <a:uFillTx/>
                <a:latin typeface="Calibri" panose="020F0502020204030204"/>
                <a:ea typeface="+mn-ea"/>
                <a:cs typeface="+mn-cs"/>
              </a:rPr>
              <a:t>Students at colleges up and down the country are being invited to put pen to paper in a creative writing project. Selected work from participating colleges will be published in an anthology available for all to read</a:t>
            </a:r>
          </a:p>
          <a:p>
            <a:pPr marL="342900" marR="0" lvl="0" indent="-3429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altLang="en-US" sz="2400" b="0" i="0" u="none" strike="noStrike" kern="1200" cap="none" spc="0" normalizeH="0" baseline="0" noProof="0" dirty="0">
                <a:ln>
                  <a:noFill/>
                </a:ln>
                <a:solidFill>
                  <a:srgbClr val="486D8F"/>
                </a:solidFill>
                <a:effectLst/>
                <a:uLnTx/>
                <a:uFillTx/>
                <a:latin typeface="Calibri" panose="020F0502020204030204"/>
                <a:ea typeface="+mn-ea"/>
                <a:cs typeface="+mn-cs"/>
              </a:rPr>
              <a:t>You can write in any format about anything that interests you. So you can write poetry or prose, fiction, or non-fiction, anything at all – there are </a:t>
            </a:r>
            <a:r>
              <a:rPr kumimoji="0" lang="en-GB" altLang="en-US" sz="2400" b="0" i="1" u="none" strike="noStrike" kern="1200" cap="none" spc="0" normalizeH="0" baseline="0" noProof="0" dirty="0">
                <a:ln>
                  <a:noFill/>
                </a:ln>
                <a:solidFill>
                  <a:srgbClr val="486D8F"/>
                </a:solidFill>
                <a:effectLst/>
                <a:uLnTx/>
                <a:uFillTx/>
                <a:latin typeface="Calibri" panose="020F0502020204030204"/>
                <a:ea typeface="+mn-ea"/>
                <a:cs typeface="+mn-cs"/>
              </a:rPr>
              <a:t>no limits!</a:t>
            </a:r>
          </a:p>
          <a:p>
            <a:pPr marL="342900" marR="0" lvl="0" indent="-3429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altLang="en-US" sz="2400" b="0" i="0" u="none" strike="noStrike" kern="1200" cap="none" spc="0" normalizeH="0" baseline="0" noProof="0" dirty="0">
                <a:ln>
                  <a:noFill/>
                </a:ln>
                <a:solidFill>
                  <a:srgbClr val="486D8F"/>
                </a:solidFill>
                <a:effectLst/>
                <a:uLnTx/>
                <a:uFillTx/>
                <a:latin typeface="Calibri" panose="020F0502020204030204"/>
                <a:ea typeface="+mn-ea"/>
                <a:cs typeface="+mn-cs"/>
              </a:rPr>
              <a:t>The blank page can be daunting, though. For that reason, we’ve put together some ideas about how to start off your writing. These are followed by some writing prompts that you can draw on or ignore, as you wish.</a:t>
            </a:r>
          </a:p>
        </p:txBody>
      </p:sp>
    </p:spTree>
    <p:extLst>
      <p:ext uri="{BB962C8B-B14F-4D97-AF65-F5344CB8AC3E}">
        <p14:creationId xmlns:p14="http://schemas.microsoft.com/office/powerpoint/2010/main" val="25587997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A7CAE-9EC7-F96A-46A0-4429C69CFFF0}"/>
              </a:ext>
            </a:extLst>
          </p:cNvPr>
          <p:cNvSpPr>
            <a:spLocks noGrp="1"/>
          </p:cNvSpPr>
          <p:nvPr>
            <p:ph type="title"/>
          </p:nvPr>
        </p:nvSpPr>
        <p:spPr/>
        <p:txBody>
          <a:bodyPr/>
          <a:lstStyle/>
          <a:p>
            <a:r>
              <a:rPr lang="en-GB" dirty="0"/>
              <a:t>Details</a:t>
            </a:r>
          </a:p>
        </p:txBody>
      </p:sp>
      <p:sp>
        <p:nvSpPr>
          <p:cNvPr id="3" name="Content Placeholder 2">
            <a:extLst>
              <a:ext uri="{FF2B5EF4-FFF2-40B4-BE49-F238E27FC236}">
                <a16:creationId xmlns:a16="http://schemas.microsoft.com/office/drawing/2014/main" id="{03733909-8670-437E-59B0-5124F87D1186}"/>
              </a:ext>
            </a:extLst>
          </p:cNvPr>
          <p:cNvSpPr>
            <a:spLocks noGrp="1"/>
          </p:cNvSpPr>
          <p:nvPr>
            <p:ph idx="1"/>
          </p:nvPr>
        </p:nvSpPr>
        <p:spPr/>
        <p:txBody>
          <a:bodyPr>
            <a:normAutofit/>
          </a:bodyPr>
          <a:lstStyle/>
          <a:p>
            <a:pPr marL="0" indent="0">
              <a:buNone/>
            </a:pPr>
            <a:r>
              <a:rPr lang="en-GB" sz="1800" b="1" dirty="0">
                <a:effectLst/>
                <a:latin typeface="Calibri" panose="020F0502020204030204" pitchFamily="34" charset="0"/>
                <a:ea typeface="Calibri" panose="020F0502020204030204" pitchFamily="34" charset="0"/>
                <a:cs typeface="Times New Roman" panose="02020603050405020304" pitchFamily="18" charset="0"/>
              </a:rPr>
              <a:t>The task:</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Produce a piece of creative writing in a form of your choice. You can draw on some of the prompts offered, or use your own ideas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800" b="1" dirty="0">
                <a:effectLst/>
                <a:latin typeface="Calibri" panose="020F0502020204030204" pitchFamily="34" charset="0"/>
                <a:ea typeface="Calibri" panose="020F0502020204030204" pitchFamily="34" charset="0"/>
                <a:cs typeface="Times New Roman" panose="02020603050405020304" pitchFamily="18" charset="0"/>
              </a:rPr>
              <a:t>Constraints:</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Limit of 500 words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Submission date:	</a:t>
            </a:r>
            <a:r>
              <a:rPr lang="en-GB" sz="1800" dirty="0">
                <a:effectLst/>
                <a:latin typeface="Calibri" panose="020F0502020204030204" pitchFamily="34" charset="0"/>
                <a:ea typeface="Calibri" panose="020F0502020204030204" pitchFamily="34" charset="0"/>
                <a:cs typeface="Times New Roman" panose="02020603050405020304" pitchFamily="18" charset="0"/>
              </a:rPr>
              <a:t>5</a:t>
            </a:r>
            <a:r>
              <a:rPr lang="en-GB" sz="1800" baseline="30000" dirty="0">
                <a:effectLst/>
                <a:latin typeface="Calibri" panose="020F0502020204030204" pitchFamily="34" charset="0"/>
                <a:ea typeface="Calibri" panose="020F0502020204030204" pitchFamily="34" charset="0"/>
                <a:cs typeface="Times New Roman" panose="02020603050405020304" pitchFamily="18" charset="0"/>
              </a:rPr>
              <a:t>th</a:t>
            </a:r>
            <a:r>
              <a:rPr lang="en-GB" sz="1800" dirty="0">
                <a:effectLst/>
                <a:latin typeface="Calibri" panose="020F0502020204030204" pitchFamily="34" charset="0"/>
                <a:ea typeface="Calibri" panose="020F0502020204030204" pitchFamily="34" charset="0"/>
                <a:cs typeface="Times New Roman" panose="02020603050405020304" pitchFamily="18" charset="0"/>
              </a:rPr>
              <a:t> May 2023, 16.00</a:t>
            </a:r>
          </a:p>
          <a:p>
            <a:pPr marL="0" indent="0">
              <a:buNone/>
            </a:pPr>
            <a:r>
              <a:rPr lang="en-GB" sz="1800" b="1" dirty="0">
                <a:effectLst/>
                <a:latin typeface="Calibri" panose="020F0502020204030204" pitchFamily="34" charset="0"/>
                <a:ea typeface="Calibri" panose="020F0502020204030204" pitchFamily="34" charset="0"/>
                <a:cs typeface="Times New Roman" panose="02020603050405020304" pitchFamily="18" charset="0"/>
              </a:rPr>
              <a:t>Incentive:</a:t>
            </a:r>
            <a:r>
              <a:rPr lang="en-GB" sz="1800" b="1" dirty="0">
                <a:latin typeface="Calibri" panose="020F0502020204030204" pitchFamily="34" charset="0"/>
                <a:ea typeface="Calibri" panose="020F0502020204030204" pitchFamily="34" charset="0"/>
                <a:cs typeface="Times New Roman" panose="02020603050405020304" pitchFamily="18" charset="0"/>
              </a:rPr>
              <a:t> </a:t>
            </a:r>
            <a:r>
              <a:rPr lang="en-GB" sz="1800" i="1" dirty="0">
                <a:effectLst/>
                <a:latin typeface="Calibri" panose="020F0502020204030204" pitchFamily="34" charset="0"/>
                <a:ea typeface="Calibri" panose="020F0502020204030204" pitchFamily="34" charset="0"/>
                <a:cs typeface="Times New Roman" panose="02020603050405020304" pitchFamily="18" charset="0"/>
              </a:rPr>
              <a:t>The most interesting pieces will be published in an anthology. This will be available for all to read online.</a:t>
            </a:r>
          </a:p>
          <a:p>
            <a:pPr marL="0" indent="0">
              <a:buNone/>
            </a:pPr>
            <a:r>
              <a:rPr lang="en-GB" sz="1800" i="1" dirty="0">
                <a:effectLst/>
                <a:latin typeface="Calibri" panose="020F0502020204030204" pitchFamily="34" charset="0"/>
                <a:ea typeface="Calibri" panose="020F0502020204030204" pitchFamily="34" charset="0"/>
                <a:cs typeface="Times New Roman" panose="02020603050405020304" pitchFamily="18" charset="0"/>
              </a:rPr>
              <a:t>Long Road will submit 5 entries to the national project co-ordinators to be considered for inclusion in their online anthology</a:t>
            </a:r>
          </a:p>
          <a:p>
            <a:pPr marL="0" indent="0">
              <a:buNone/>
            </a:pPr>
            <a:r>
              <a:rPr lang="en-GB" sz="1800" i="1" dirty="0">
                <a:latin typeface="Calibri" panose="020F0502020204030204" pitchFamily="34" charset="0"/>
                <a:ea typeface="Calibri" panose="020F0502020204030204" pitchFamily="34" charset="0"/>
                <a:cs typeface="Times New Roman" panose="02020603050405020304" pitchFamily="18" charset="0"/>
              </a:rPr>
              <a:t>All submissions will be published in our Long Road Creative Writing </a:t>
            </a:r>
            <a:r>
              <a:rPr lang="en-GB" sz="1800" i="1" dirty="0" err="1">
                <a:latin typeface="Calibri" panose="020F0502020204030204" pitchFamily="34" charset="0"/>
                <a:ea typeface="Calibri" panose="020F0502020204030204" pitchFamily="34" charset="0"/>
                <a:cs typeface="Times New Roman" panose="02020603050405020304" pitchFamily="18" charset="0"/>
              </a:rPr>
              <a:t>emagazine</a:t>
            </a:r>
            <a:r>
              <a:rPr lang="en-GB" sz="1800" i="1" dirty="0">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You can choose to write in any form, about any topic. So you might choose to write a story, or a poem; or you might decide to write a personal piece, or a film script, or a speech. You can write a complete piece that falls within the limit, or the start of a longer piece up to the word limit.</a:t>
            </a:r>
          </a:p>
          <a:p>
            <a:endParaRPr lang="en-GB" dirty="0"/>
          </a:p>
        </p:txBody>
      </p:sp>
    </p:spTree>
    <p:extLst>
      <p:ext uri="{BB962C8B-B14F-4D97-AF65-F5344CB8AC3E}">
        <p14:creationId xmlns:p14="http://schemas.microsoft.com/office/powerpoint/2010/main" val="16657822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A7CAE-9EC7-F96A-46A0-4429C69CFFF0}"/>
              </a:ext>
            </a:extLst>
          </p:cNvPr>
          <p:cNvSpPr>
            <a:spLocks noGrp="1"/>
          </p:cNvSpPr>
          <p:nvPr>
            <p:ph type="title"/>
          </p:nvPr>
        </p:nvSpPr>
        <p:spPr/>
        <p:txBody>
          <a:bodyPr/>
          <a:lstStyle/>
          <a:p>
            <a:r>
              <a:rPr lang="en-GB" dirty="0"/>
              <a:t>What do I do? </a:t>
            </a:r>
          </a:p>
        </p:txBody>
      </p:sp>
      <p:sp>
        <p:nvSpPr>
          <p:cNvPr id="3" name="Content Placeholder 2">
            <a:extLst>
              <a:ext uri="{FF2B5EF4-FFF2-40B4-BE49-F238E27FC236}">
                <a16:creationId xmlns:a16="http://schemas.microsoft.com/office/drawing/2014/main" id="{03733909-8670-437E-59B0-5124F87D1186}"/>
              </a:ext>
            </a:extLst>
          </p:cNvPr>
          <p:cNvSpPr>
            <a:spLocks noGrp="1"/>
          </p:cNvSpPr>
          <p:nvPr>
            <p:ph idx="1"/>
          </p:nvPr>
        </p:nvSpPr>
        <p:spPr/>
        <p:txBody>
          <a:bodyPr>
            <a:normAutofit fontScale="92500" lnSpcReduction="10000"/>
          </a:bodyPr>
          <a:lstStyle/>
          <a:p>
            <a:r>
              <a:rPr lang="en-GB" sz="2400" dirty="0"/>
              <a:t>Write something! You can use one of the prompts at the end of this presentation to get started, or just write something from your own ideas</a:t>
            </a:r>
          </a:p>
          <a:p>
            <a:r>
              <a:rPr lang="en-GB" sz="2400" dirty="0"/>
              <a:t>You can write in any form: poetry, short story, fiction, non-fiction, script … </a:t>
            </a:r>
          </a:p>
          <a:p>
            <a:r>
              <a:rPr lang="en-GB" sz="2400" dirty="0">
                <a:solidFill>
                  <a:srgbClr val="FF0000"/>
                </a:solidFill>
              </a:rPr>
              <a:t>Make sure the file name contains YOUR NAME</a:t>
            </a:r>
            <a:r>
              <a:rPr lang="en-GB" sz="2400" dirty="0"/>
              <a:t>. If you share as a </a:t>
            </a:r>
            <a:r>
              <a:rPr lang="en-GB" sz="2400" dirty="0" err="1"/>
              <a:t>Onedrive</a:t>
            </a:r>
            <a:r>
              <a:rPr lang="en-GB" sz="2400" dirty="0"/>
              <a:t> or Google docs file, make sure your permissions allow other people to open it! </a:t>
            </a:r>
          </a:p>
          <a:p>
            <a:r>
              <a:rPr lang="en-GB" sz="2400" dirty="0"/>
              <a:t>Send it to </a:t>
            </a:r>
            <a:r>
              <a:rPr lang="en-GB" sz="2400" dirty="0">
                <a:hlinkClick r:id="rId2"/>
              </a:rPr>
              <a:t>hregan@longroad.ac.uk</a:t>
            </a:r>
            <a:r>
              <a:rPr lang="en-GB" sz="2400" dirty="0"/>
              <a:t> to enter, </a:t>
            </a:r>
            <a:r>
              <a:rPr lang="en-GB" sz="2400" dirty="0">
                <a:solidFill>
                  <a:srgbClr val="FF0000"/>
                </a:solidFill>
              </a:rPr>
              <a:t>along with your consent form </a:t>
            </a:r>
            <a:r>
              <a:rPr lang="en-GB" sz="2400" dirty="0"/>
              <a:t>by </a:t>
            </a:r>
            <a:r>
              <a:rPr lang="en-GB" sz="2400" b="1" u="sng" dirty="0"/>
              <a:t>Friday 5</a:t>
            </a:r>
            <a:r>
              <a:rPr lang="en-GB" sz="2400" b="1" u="sng" baseline="30000" dirty="0"/>
              <a:t>th</a:t>
            </a:r>
            <a:r>
              <a:rPr lang="en-GB" sz="2400" b="1" u="sng" dirty="0"/>
              <a:t> May</a:t>
            </a:r>
          </a:p>
          <a:p>
            <a:r>
              <a:rPr lang="en-GB" sz="2400" dirty="0"/>
              <a:t>We can’t accept entries without a consent form as this is you giving us permission to share your work. The consent form also asks for permission to edit your work (this would generally be for spelling/grammar etc, or potentially adding a title/changing a word. We wouldn’t make substantial changes).</a:t>
            </a:r>
          </a:p>
          <a:p>
            <a:r>
              <a:rPr lang="en-GB" sz="2400" dirty="0"/>
              <a:t>Don’t forget the word limit of </a:t>
            </a:r>
            <a:r>
              <a:rPr lang="en-GB" sz="2400" dirty="0">
                <a:solidFill>
                  <a:srgbClr val="FF0000"/>
                </a:solidFill>
              </a:rPr>
              <a:t>500 words</a:t>
            </a:r>
            <a:r>
              <a:rPr lang="en-GB" sz="2400" dirty="0"/>
              <a:t>. If you’ve written something longer, select a smaller section as your entry. </a:t>
            </a:r>
          </a:p>
          <a:p>
            <a:endParaRPr lang="en-GB" dirty="0"/>
          </a:p>
        </p:txBody>
      </p:sp>
    </p:spTree>
    <p:extLst>
      <p:ext uri="{BB962C8B-B14F-4D97-AF65-F5344CB8AC3E}">
        <p14:creationId xmlns:p14="http://schemas.microsoft.com/office/powerpoint/2010/main" val="643161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3"/>
          <p:cNvSpPr txBox="1">
            <a:spLocks noChangeArrowheads="1"/>
          </p:cNvSpPr>
          <p:nvPr/>
        </p:nvSpPr>
        <p:spPr bwMode="auto">
          <a:xfrm>
            <a:off x="504440" y="1283193"/>
            <a:ext cx="10746889" cy="2616101"/>
          </a:xfrm>
          <a:prstGeom prst="rect">
            <a:avLst/>
          </a:prstGeom>
          <a:solidFill>
            <a:schemeClr val="bg1"/>
          </a:solidFill>
          <a:ln>
            <a:solidFill>
              <a:schemeClr val="accent1"/>
            </a:solidFill>
          </a:ln>
          <a:effectLst/>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altLang="en-US" sz="2400" b="0" i="0" u="none" strike="noStrike" kern="1200" cap="none" spc="0" normalizeH="0" baseline="0" noProof="0" dirty="0">
                <a:ln>
                  <a:noFill/>
                </a:ln>
                <a:solidFill>
                  <a:srgbClr val="486D8F"/>
                </a:solidFill>
                <a:effectLst/>
                <a:uLnTx/>
                <a:uFillTx/>
                <a:latin typeface="Calibri" panose="020F0502020204030204"/>
                <a:ea typeface="Arial" charset="0"/>
                <a:cs typeface="Arial" charset="0"/>
              </a:rPr>
              <a:t>Over the next five pages you’re going to be given different prompts to get you started on a piece of creative writing of your own. </a:t>
            </a:r>
          </a:p>
          <a:p>
            <a:pPr marL="342900" marR="0" lvl="0" indent="-3429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altLang="en-US" sz="2400" b="0" i="0" u="none" strike="noStrike" kern="1200" cap="none" spc="0" normalizeH="0" baseline="0" noProof="0" dirty="0">
                <a:ln>
                  <a:noFill/>
                </a:ln>
                <a:solidFill>
                  <a:srgbClr val="486D8F"/>
                </a:solidFill>
                <a:effectLst/>
                <a:uLnTx/>
                <a:uFillTx/>
                <a:latin typeface="Calibri" panose="020F0502020204030204"/>
                <a:ea typeface="Arial" charset="0"/>
                <a:cs typeface="Arial" charset="0"/>
              </a:rPr>
              <a:t>Take photos of each page, so you can refer back to them and spend time thinking about what you will do.</a:t>
            </a:r>
          </a:p>
          <a:p>
            <a:pPr marL="342900" marR="0" lvl="0" indent="-3429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altLang="en-US" sz="2400" b="0" i="0" u="none" strike="noStrike" kern="1200" cap="none" spc="0" normalizeH="0" baseline="0" noProof="0" dirty="0">
                <a:ln>
                  <a:noFill/>
                </a:ln>
                <a:solidFill>
                  <a:srgbClr val="486D8F"/>
                </a:solidFill>
                <a:effectLst/>
                <a:uLnTx/>
                <a:uFillTx/>
                <a:latin typeface="Calibri" panose="020F0502020204030204"/>
                <a:ea typeface="Arial" charset="0"/>
                <a:cs typeface="Arial" charset="0"/>
              </a:rPr>
              <a:t>Discuss your initial ideas in small groups. Which prompt might you use? What kind of writing do you want to produce? What are you going to write about?</a:t>
            </a:r>
          </a:p>
        </p:txBody>
      </p:sp>
      <p:sp>
        <p:nvSpPr>
          <p:cNvPr id="5" name="TextBox 4">
            <a:extLst>
              <a:ext uri="{FF2B5EF4-FFF2-40B4-BE49-F238E27FC236}">
                <a16:creationId xmlns:a16="http://schemas.microsoft.com/office/drawing/2014/main" id="{4B7B128F-601B-2549-9503-2C5D8BB68BCC}"/>
              </a:ext>
            </a:extLst>
          </p:cNvPr>
          <p:cNvSpPr txBox="1"/>
          <p:nvPr/>
        </p:nvSpPr>
        <p:spPr>
          <a:xfrm>
            <a:off x="504440" y="390135"/>
            <a:ext cx="712761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56B66"/>
                </a:solidFill>
                <a:effectLst/>
                <a:uLnTx/>
                <a:uFillTx/>
                <a:latin typeface="Calibri" panose="020F0502020204030204"/>
                <a:ea typeface="+mn-ea"/>
                <a:cs typeface="+mn-cs"/>
              </a:rPr>
              <a:t>Writing prompts</a:t>
            </a:r>
          </a:p>
        </p:txBody>
      </p:sp>
      <p:pic>
        <p:nvPicPr>
          <p:cNvPr id="14" name="Picture 13">
            <a:extLst>
              <a:ext uri="{FF2B5EF4-FFF2-40B4-BE49-F238E27FC236}">
                <a16:creationId xmlns:a16="http://schemas.microsoft.com/office/drawing/2014/main" id="{FF2741D2-B5EE-FA4B-908D-B93451C7611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21086" y="4486598"/>
            <a:ext cx="2104547" cy="1400352"/>
          </a:xfrm>
          <a:prstGeom prst="rect">
            <a:avLst/>
          </a:prstGeom>
        </p:spPr>
      </p:pic>
      <p:pic>
        <p:nvPicPr>
          <p:cNvPr id="15" name="Picture 14">
            <a:extLst>
              <a:ext uri="{FF2B5EF4-FFF2-40B4-BE49-F238E27FC236}">
                <a16:creationId xmlns:a16="http://schemas.microsoft.com/office/drawing/2014/main" id="{BAD366F6-7B1E-8345-B414-B974884E101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079979" y="4559728"/>
            <a:ext cx="1844412" cy="1229131"/>
          </a:xfrm>
          <a:prstGeom prst="rect">
            <a:avLst/>
          </a:prstGeom>
        </p:spPr>
      </p:pic>
      <p:pic>
        <p:nvPicPr>
          <p:cNvPr id="16" name="Picture 15">
            <a:extLst>
              <a:ext uri="{FF2B5EF4-FFF2-40B4-BE49-F238E27FC236}">
                <a16:creationId xmlns:a16="http://schemas.microsoft.com/office/drawing/2014/main" id="{BE5FE0BD-BBF1-624C-98D3-185530CA34A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057288" y="4486598"/>
            <a:ext cx="1833849" cy="1375387"/>
          </a:xfrm>
          <a:prstGeom prst="rect">
            <a:avLst/>
          </a:prstGeom>
        </p:spPr>
      </p:pic>
      <p:pic>
        <p:nvPicPr>
          <p:cNvPr id="17" name="Picture 16">
            <a:extLst>
              <a:ext uri="{FF2B5EF4-FFF2-40B4-BE49-F238E27FC236}">
                <a16:creationId xmlns:a16="http://schemas.microsoft.com/office/drawing/2014/main" id="{B4858104-8FE2-B24F-874B-0C2D85FAEC9E}"/>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81295" y="4146021"/>
            <a:ext cx="1416116" cy="2124173"/>
          </a:xfrm>
          <a:prstGeom prst="rect">
            <a:avLst/>
          </a:prstGeom>
        </p:spPr>
      </p:pic>
      <p:pic>
        <p:nvPicPr>
          <p:cNvPr id="18" name="Picture 17">
            <a:extLst>
              <a:ext uri="{FF2B5EF4-FFF2-40B4-BE49-F238E27FC236}">
                <a16:creationId xmlns:a16="http://schemas.microsoft.com/office/drawing/2014/main" id="{52A57F10-099E-C84F-A9DE-87EE8B7DBAE8}"/>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056046" y="4227294"/>
            <a:ext cx="1558352" cy="1893997"/>
          </a:xfrm>
          <a:prstGeom prst="rect">
            <a:avLst/>
          </a:prstGeom>
        </p:spPr>
      </p:pic>
      <p:pic>
        <p:nvPicPr>
          <p:cNvPr id="19" name="Picture 18">
            <a:extLst>
              <a:ext uri="{FF2B5EF4-FFF2-40B4-BE49-F238E27FC236}">
                <a16:creationId xmlns:a16="http://schemas.microsoft.com/office/drawing/2014/main" id="{1B4259C8-6FCC-1E45-A293-5A367A3EE822}"/>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9746053" y="4229925"/>
            <a:ext cx="1717516" cy="1717516"/>
          </a:xfrm>
          <a:prstGeom prst="rect">
            <a:avLst/>
          </a:prstGeom>
        </p:spPr>
      </p:pic>
    </p:spTree>
    <p:extLst>
      <p:ext uri="{BB962C8B-B14F-4D97-AF65-F5344CB8AC3E}">
        <p14:creationId xmlns:p14="http://schemas.microsoft.com/office/powerpoint/2010/main" val="2964626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89BA848-6F40-EE44-9415-85005F10B1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240" y="183071"/>
            <a:ext cx="6078634" cy="4044684"/>
          </a:xfrm>
          <a:prstGeom prst="rect">
            <a:avLst/>
          </a:prstGeom>
        </p:spPr>
      </p:pic>
      <p:pic>
        <p:nvPicPr>
          <p:cNvPr id="6" name="Picture 5">
            <a:extLst>
              <a:ext uri="{FF2B5EF4-FFF2-40B4-BE49-F238E27FC236}">
                <a16:creationId xmlns:a16="http://schemas.microsoft.com/office/drawing/2014/main" id="{DE39D3BD-9E5C-AD43-B073-BC0762F70E9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94192" y="3983683"/>
            <a:ext cx="4077394" cy="2717208"/>
          </a:xfrm>
          <a:prstGeom prst="rect">
            <a:avLst/>
          </a:prstGeom>
        </p:spPr>
      </p:pic>
      <p:pic>
        <p:nvPicPr>
          <p:cNvPr id="5" name="Picture 4">
            <a:extLst>
              <a:ext uri="{FF2B5EF4-FFF2-40B4-BE49-F238E27FC236}">
                <a16:creationId xmlns:a16="http://schemas.microsoft.com/office/drawing/2014/main" id="{268CF264-528D-E243-9CFA-1C4D8CC9ED1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94192" y="183071"/>
            <a:ext cx="4832262" cy="3624196"/>
          </a:xfrm>
          <a:prstGeom prst="rect">
            <a:avLst/>
          </a:prstGeom>
        </p:spPr>
      </p:pic>
    </p:spTree>
    <p:extLst>
      <p:ext uri="{BB962C8B-B14F-4D97-AF65-F5344CB8AC3E}">
        <p14:creationId xmlns:p14="http://schemas.microsoft.com/office/powerpoint/2010/main" val="3086413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0C895CA-99E6-4A44-8472-082E7A3464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175" y="450553"/>
            <a:ext cx="3586729" cy="5380092"/>
          </a:xfrm>
          <a:prstGeom prst="rect">
            <a:avLst/>
          </a:prstGeom>
        </p:spPr>
      </p:pic>
      <p:pic>
        <p:nvPicPr>
          <p:cNvPr id="3" name="Picture 2">
            <a:extLst>
              <a:ext uri="{FF2B5EF4-FFF2-40B4-BE49-F238E27FC236}">
                <a16:creationId xmlns:a16="http://schemas.microsoft.com/office/drawing/2014/main" id="{EF741E21-28CC-C14B-9CD1-4DDB13D81B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85633" y="2058227"/>
            <a:ext cx="3865093" cy="4697575"/>
          </a:xfrm>
          <a:prstGeom prst="rect">
            <a:avLst/>
          </a:prstGeom>
        </p:spPr>
      </p:pic>
      <p:pic>
        <p:nvPicPr>
          <p:cNvPr id="5" name="Picture 4">
            <a:extLst>
              <a:ext uri="{FF2B5EF4-FFF2-40B4-BE49-F238E27FC236}">
                <a16:creationId xmlns:a16="http://schemas.microsoft.com/office/drawing/2014/main" id="{08756904-1EBD-D144-8147-F38AA69CA44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703455" y="717260"/>
            <a:ext cx="4295804" cy="4295804"/>
          </a:xfrm>
          <a:prstGeom prst="rect">
            <a:avLst/>
          </a:prstGeom>
        </p:spPr>
      </p:pic>
    </p:spTree>
    <p:extLst>
      <p:ext uri="{BB962C8B-B14F-4D97-AF65-F5344CB8AC3E}">
        <p14:creationId xmlns:p14="http://schemas.microsoft.com/office/powerpoint/2010/main" val="2835893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3"/>
          <p:cNvSpPr txBox="1">
            <a:spLocks noChangeArrowheads="1"/>
          </p:cNvSpPr>
          <p:nvPr/>
        </p:nvSpPr>
        <p:spPr bwMode="auto">
          <a:xfrm>
            <a:off x="928616" y="1250221"/>
            <a:ext cx="9829032" cy="769441"/>
          </a:xfrm>
          <a:prstGeom prst="rect">
            <a:avLst/>
          </a:prstGeom>
          <a:solidFill>
            <a:schemeClr val="bg1"/>
          </a:solidFill>
          <a:ln>
            <a:solidFill>
              <a:schemeClr val="accent1"/>
            </a:solidFill>
          </a:ln>
          <a:effectLst/>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altLang="en-US" sz="2200" b="0" i="0" u="none" strike="noStrike" kern="1200" cap="none" spc="0" normalizeH="0" baseline="0" noProof="0" dirty="0">
                <a:ln>
                  <a:noFill/>
                </a:ln>
                <a:solidFill>
                  <a:srgbClr val="486D8F"/>
                </a:solidFill>
                <a:effectLst/>
                <a:uLnTx/>
                <a:uFillTx/>
                <a:latin typeface="Calibri" panose="020F0502020204030204"/>
                <a:ea typeface="Arial" charset="0"/>
                <a:cs typeface="Arial" charset="0"/>
              </a:rPr>
              <a:t>The lines below all come from poems. Use one or more as a prompt to get you started on a piece of writing of your own. You don’t have to stick to poetry.</a:t>
            </a:r>
          </a:p>
        </p:txBody>
      </p:sp>
      <p:sp>
        <p:nvSpPr>
          <p:cNvPr id="5" name="TextBox 4">
            <a:extLst>
              <a:ext uri="{FF2B5EF4-FFF2-40B4-BE49-F238E27FC236}">
                <a16:creationId xmlns:a16="http://schemas.microsoft.com/office/drawing/2014/main" id="{4B7B128F-601B-2549-9503-2C5D8BB68BCC}"/>
              </a:ext>
            </a:extLst>
          </p:cNvPr>
          <p:cNvSpPr txBox="1"/>
          <p:nvPr/>
        </p:nvSpPr>
        <p:spPr>
          <a:xfrm>
            <a:off x="928616" y="415924"/>
            <a:ext cx="712761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56B66"/>
                </a:solidFill>
                <a:effectLst/>
                <a:uLnTx/>
                <a:uFillTx/>
                <a:latin typeface="Calibri" panose="020F0502020204030204"/>
                <a:ea typeface="+mn-ea"/>
                <a:cs typeface="+mn-cs"/>
              </a:rPr>
              <a:t>Poetry prompts</a:t>
            </a:r>
          </a:p>
        </p:txBody>
      </p:sp>
      <p:graphicFrame>
        <p:nvGraphicFramePr>
          <p:cNvPr id="2" name="Table 1">
            <a:extLst>
              <a:ext uri="{FF2B5EF4-FFF2-40B4-BE49-F238E27FC236}">
                <a16:creationId xmlns:a16="http://schemas.microsoft.com/office/drawing/2014/main" id="{6BB30F59-D253-5242-B4A9-0E73F3C56D2F}"/>
              </a:ext>
            </a:extLst>
          </p:cNvPr>
          <p:cNvGraphicFramePr>
            <a:graphicFrameLocks noGrp="1"/>
          </p:cNvGraphicFramePr>
          <p:nvPr/>
        </p:nvGraphicFramePr>
        <p:xfrm>
          <a:off x="928616" y="2376343"/>
          <a:ext cx="9829032" cy="3474720"/>
        </p:xfrm>
        <a:graphic>
          <a:graphicData uri="http://schemas.openxmlformats.org/drawingml/2006/table">
            <a:tbl>
              <a:tblPr firstRow="1" bandRow="1">
                <a:tableStyleId>{22838BEF-8BB2-4498-84A7-C5851F593DF1}</a:tableStyleId>
              </a:tblPr>
              <a:tblGrid>
                <a:gridCol w="4914516">
                  <a:extLst>
                    <a:ext uri="{9D8B030D-6E8A-4147-A177-3AD203B41FA5}">
                      <a16:colId xmlns:a16="http://schemas.microsoft.com/office/drawing/2014/main" val="3619586566"/>
                    </a:ext>
                  </a:extLst>
                </a:gridCol>
                <a:gridCol w="4914516">
                  <a:extLst>
                    <a:ext uri="{9D8B030D-6E8A-4147-A177-3AD203B41FA5}">
                      <a16:colId xmlns:a16="http://schemas.microsoft.com/office/drawing/2014/main" val="2976150557"/>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Something seems to be missing from the heart</a:t>
                      </a:r>
                    </a:p>
                    <a:p>
                      <a:endParaRPr lang="en-US"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It is difficult to know what to do with so much happiness</a:t>
                      </a:r>
                    </a:p>
                    <a:p>
                      <a:endParaRPr lang="en-US" b="0" dirty="0"/>
                    </a:p>
                  </a:txBody>
                  <a:tcPr/>
                </a:tc>
                <a:extLst>
                  <a:ext uri="{0D108BD9-81ED-4DB2-BD59-A6C34878D82A}">
                    <a16:rowId xmlns:a16="http://schemas.microsoft.com/office/drawing/2014/main" val="193116614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His whole world lies on that bedroom floor</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Sometimes you don’t die when you’re supposed to</a:t>
                      </a:r>
                    </a:p>
                    <a:p>
                      <a:endParaRPr lang="en-US" dirty="0"/>
                    </a:p>
                  </a:txBody>
                  <a:tcPr/>
                </a:tc>
                <a:extLst>
                  <a:ext uri="{0D108BD9-81ED-4DB2-BD59-A6C34878D82A}">
                    <a16:rowId xmlns:a16="http://schemas.microsoft.com/office/drawing/2014/main" val="68981662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shadow coursed on</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darkest evening of the year</a:t>
                      </a:r>
                    </a:p>
                    <a:p>
                      <a:endParaRPr lang="en-US" dirty="0"/>
                    </a:p>
                  </a:txBody>
                  <a:tcPr/>
                </a:tc>
                <a:extLst>
                  <a:ext uri="{0D108BD9-81ED-4DB2-BD59-A6C34878D82A}">
                    <a16:rowId xmlns:a16="http://schemas.microsoft.com/office/drawing/2014/main" val="9391764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 come, by raft, by hovercraft</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 lost two cities, lovely ones</a:t>
                      </a:r>
                    </a:p>
                    <a:p>
                      <a:endParaRPr lang="en-US" dirty="0"/>
                    </a:p>
                  </a:txBody>
                  <a:tcPr/>
                </a:tc>
                <a:extLst>
                  <a:ext uri="{0D108BD9-81ED-4DB2-BD59-A6C34878D82A}">
                    <a16:rowId xmlns:a16="http://schemas.microsoft.com/office/drawing/2014/main" val="421902316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You will be four minutes from home</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Years later I smile to think of that journey</a:t>
                      </a:r>
                    </a:p>
                    <a:p>
                      <a:endParaRPr lang="en-US" dirty="0"/>
                    </a:p>
                  </a:txBody>
                  <a:tcPr/>
                </a:tc>
                <a:extLst>
                  <a:ext uri="{0D108BD9-81ED-4DB2-BD59-A6C34878D82A}">
                    <a16:rowId xmlns:a16="http://schemas.microsoft.com/office/drawing/2014/main" val="4122997105"/>
                  </a:ext>
                </a:extLst>
              </a:tr>
            </a:tbl>
          </a:graphicData>
        </a:graphic>
      </p:graphicFrame>
    </p:spTree>
    <p:extLst>
      <p:ext uri="{BB962C8B-B14F-4D97-AF65-F5344CB8AC3E}">
        <p14:creationId xmlns:p14="http://schemas.microsoft.com/office/powerpoint/2010/main" val="1741795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3"/>
          <p:cNvSpPr txBox="1">
            <a:spLocks noChangeArrowheads="1"/>
          </p:cNvSpPr>
          <p:nvPr/>
        </p:nvSpPr>
        <p:spPr bwMode="auto">
          <a:xfrm>
            <a:off x="928616" y="1250221"/>
            <a:ext cx="9829032" cy="769441"/>
          </a:xfrm>
          <a:prstGeom prst="rect">
            <a:avLst/>
          </a:prstGeom>
          <a:solidFill>
            <a:schemeClr val="bg1"/>
          </a:solidFill>
          <a:ln>
            <a:solidFill>
              <a:schemeClr val="accent1"/>
            </a:solidFill>
          </a:ln>
          <a:effectLst/>
        </p:spPr>
        <p:txBody>
          <a:bodyPr wrap="square">
            <a:spAutoFit/>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kumimoji="0" lang="en-GB" altLang="en-US" sz="2200" b="0" i="0" u="none" strike="noStrike" kern="1200" cap="none" spc="0" normalizeH="0" baseline="0" noProof="0" dirty="0">
                <a:ln>
                  <a:noFill/>
                </a:ln>
                <a:solidFill>
                  <a:srgbClr val="486D8F"/>
                </a:solidFill>
                <a:effectLst/>
                <a:uLnTx/>
                <a:uFillTx/>
                <a:latin typeface="Calibri" panose="020F0502020204030204"/>
                <a:ea typeface="Arial" charset="0"/>
                <a:cs typeface="Arial" charset="0"/>
              </a:rPr>
              <a:t>Use one or more of the words below as a prompt to get you started on a piece of writing of your own.</a:t>
            </a:r>
          </a:p>
        </p:txBody>
      </p:sp>
      <p:sp>
        <p:nvSpPr>
          <p:cNvPr id="5" name="TextBox 4">
            <a:extLst>
              <a:ext uri="{FF2B5EF4-FFF2-40B4-BE49-F238E27FC236}">
                <a16:creationId xmlns:a16="http://schemas.microsoft.com/office/drawing/2014/main" id="{4B7B128F-601B-2549-9503-2C5D8BB68BCC}"/>
              </a:ext>
            </a:extLst>
          </p:cNvPr>
          <p:cNvSpPr txBox="1"/>
          <p:nvPr/>
        </p:nvSpPr>
        <p:spPr>
          <a:xfrm>
            <a:off x="928616" y="415924"/>
            <a:ext cx="712761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56B66"/>
                </a:solidFill>
                <a:effectLst/>
                <a:uLnTx/>
                <a:uFillTx/>
                <a:latin typeface="Calibri" panose="020F0502020204030204"/>
                <a:ea typeface="+mn-ea"/>
                <a:cs typeface="+mn-cs"/>
              </a:rPr>
              <a:t>Word prompts</a:t>
            </a:r>
          </a:p>
        </p:txBody>
      </p:sp>
      <p:graphicFrame>
        <p:nvGraphicFramePr>
          <p:cNvPr id="2" name="Table 1">
            <a:extLst>
              <a:ext uri="{FF2B5EF4-FFF2-40B4-BE49-F238E27FC236}">
                <a16:creationId xmlns:a16="http://schemas.microsoft.com/office/drawing/2014/main" id="{6BB30F59-D253-5242-B4A9-0E73F3C56D2F}"/>
              </a:ext>
            </a:extLst>
          </p:cNvPr>
          <p:cNvGraphicFramePr>
            <a:graphicFrameLocks noGrp="1"/>
          </p:cNvGraphicFramePr>
          <p:nvPr/>
        </p:nvGraphicFramePr>
        <p:xfrm>
          <a:off x="928616" y="2376343"/>
          <a:ext cx="9829032" cy="3200400"/>
        </p:xfrm>
        <a:graphic>
          <a:graphicData uri="http://schemas.openxmlformats.org/drawingml/2006/table">
            <a:tbl>
              <a:tblPr firstRow="1" bandRow="1">
                <a:tableStyleId>{22838BEF-8BB2-4498-84A7-C5851F593DF1}</a:tableStyleId>
              </a:tblPr>
              <a:tblGrid>
                <a:gridCol w="2457258">
                  <a:extLst>
                    <a:ext uri="{9D8B030D-6E8A-4147-A177-3AD203B41FA5}">
                      <a16:colId xmlns:a16="http://schemas.microsoft.com/office/drawing/2014/main" val="3619586566"/>
                    </a:ext>
                  </a:extLst>
                </a:gridCol>
                <a:gridCol w="2457258">
                  <a:extLst>
                    <a:ext uri="{9D8B030D-6E8A-4147-A177-3AD203B41FA5}">
                      <a16:colId xmlns:a16="http://schemas.microsoft.com/office/drawing/2014/main" val="3913020056"/>
                    </a:ext>
                  </a:extLst>
                </a:gridCol>
                <a:gridCol w="2457258">
                  <a:extLst>
                    <a:ext uri="{9D8B030D-6E8A-4147-A177-3AD203B41FA5}">
                      <a16:colId xmlns:a16="http://schemas.microsoft.com/office/drawing/2014/main" val="1123038595"/>
                    </a:ext>
                  </a:extLst>
                </a:gridCol>
                <a:gridCol w="2457258">
                  <a:extLst>
                    <a:ext uri="{9D8B030D-6E8A-4147-A177-3AD203B41FA5}">
                      <a16:colId xmlns:a16="http://schemas.microsoft.com/office/drawing/2014/main" val="2976150557"/>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0" dirty="0"/>
                        <a:t>earbuds</a:t>
                      </a:r>
                    </a:p>
                    <a:p>
                      <a:pPr algn="ctr"/>
                      <a:endParaRPr lang="en-US" b="0" dirty="0"/>
                    </a:p>
                  </a:txBody>
                  <a:tcPr/>
                </a:tc>
                <a:tc>
                  <a:txBody>
                    <a:bodyPr/>
                    <a:lstStyle/>
                    <a:p>
                      <a:pPr algn="ctr"/>
                      <a:r>
                        <a:rPr lang="en-US" b="0" dirty="0"/>
                        <a:t>bike</a:t>
                      </a:r>
                    </a:p>
                  </a:txBody>
                  <a:tcPr/>
                </a:tc>
                <a:tc>
                  <a:txBody>
                    <a:bodyPr/>
                    <a:lstStyle/>
                    <a:p>
                      <a:pPr algn="ctr"/>
                      <a:r>
                        <a:rPr lang="en-US" b="0" dirty="0"/>
                        <a:t>opportunity</a:t>
                      </a:r>
                    </a:p>
                  </a:txBody>
                  <a:tcPr/>
                </a:tc>
                <a:tc>
                  <a:txBody>
                    <a:bodyPr/>
                    <a:lstStyle/>
                    <a:p>
                      <a:pPr algn="ctr"/>
                      <a:r>
                        <a:rPr lang="en-US" b="0" dirty="0"/>
                        <a:t>water</a:t>
                      </a:r>
                    </a:p>
                  </a:txBody>
                  <a:tcPr/>
                </a:tc>
                <a:extLst>
                  <a:ext uri="{0D108BD9-81ED-4DB2-BD59-A6C34878D82A}">
                    <a16:rowId xmlns:a16="http://schemas.microsoft.com/office/drawing/2014/main" val="1931166148"/>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dog</a:t>
                      </a:r>
                    </a:p>
                    <a:p>
                      <a:pPr algn="ctr"/>
                      <a:endParaRPr lang="en-US" dirty="0"/>
                    </a:p>
                  </a:txBody>
                  <a:tcPr/>
                </a:tc>
                <a:tc>
                  <a:txBody>
                    <a:bodyPr/>
                    <a:lstStyle/>
                    <a:p>
                      <a:pPr algn="ctr"/>
                      <a:r>
                        <a:rPr lang="en-US" dirty="0"/>
                        <a:t>ring</a:t>
                      </a:r>
                    </a:p>
                  </a:txBody>
                  <a:tcPr/>
                </a:tc>
                <a:tc>
                  <a:txBody>
                    <a:bodyPr/>
                    <a:lstStyle/>
                    <a:p>
                      <a:pPr algn="ctr"/>
                      <a:r>
                        <a:rPr lang="en-US" dirty="0"/>
                        <a:t>glare</a:t>
                      </a:r>
                    </a:p>
                  </a:txBody>
                  <a:tcPr/>
                </a:tc>
                <a:tc>
                  <a:txBody>
                    <a:bodyPr/>
                    <a:lstStyle/>
                    <a:p>
                      <a:pPr algn="ctr"/>
                      <a:r>
                        <a:rPr lang="en-US" dirty="0"/>
                        <a:t>chase</a:t>
                      </a:r>
                    </a:p>
                  </a:txBody>
                  <a:tcPr/>
                </a:tc>
                <a:extLst>
                  <a:ext uri="{0D108BD9-81ED-4DB2-BD59-A6C34878D82A}">
                    <a16:rowId xmlns:a16="http://schemas.microsoft.com/office/drawing/2014/main" val="689816628"/>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villa</a:t>
                      </a:r>
                    </a:p>
                    <a:p>
                      <a:pPr algn="ctr"/>
                      <a:endParaRPr lang="en-US" dirty="0"/>
                    </a:p>
                  </a:txBody>
                  <a:tcPr/>
                </a:tc>
                <a:tc>
                  <a:txBody>
                    <a:bodyPr/>
                    <a:lstStyle/>
                    <a:p>
                      <a:pPr algn="ctr"/>
                      <a:r>
                        <a:rPr lang="en-US" dirty="0"/>
                        <a:t>queue</a:t>
                      </a:r>
                    </a:p>
                  </a:txBody>
                  <a:tcPr/>
                </a:tc>
                <a:tc>
                  <a:txBody>
                    <a:bodyPr/>
                    <a:lstStyle/>
                    <a:p>
                      <a:pPr algn="ctr"/>
                      <a:r>
                        <a:rPr lang="en-US" dirty="0"/>
                        <a:t>noise</a:t>
                      </a:r>
                    </a:p>
                  </a:txBody>
                  <a:tcPr/>
                </a:tc>
                <a:tc>
                  <a:txBody>
                    <a:bodyPr/>
                    <a:lstStyle/>
                    <a:p>
                      <a:pPr algn="ctr"/>
                      <a:r>
                        <a:rPr lang="en-US" dirty="0"/>
                        <a:t>ravine</a:t>
                      </a:r>
                    </a:p>
                  </a:txBody>
                  <a:tcPr/>
                </a:tc>
                <a:extLst>
                  <a:ext uri="{0D108BD9-81ED-4DB2-BD59-A6C34878D82A}">
                    <a16:rowId xmlns:a16="http://schemas.microsoft.com/office/drawing/2014/main" val="93917643"/>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cap</a:t>
                      </a:r>
                    </a:p>
                    <a:p>
                      <a:pPr algn="ctr"/>
                      <a:endParaRPr lang="en-US" dirty="0"/>
                    </a:p>
                  </a:txBody>
                  <a:tcPr/>
                </a:tc>
                <a:tc>
                  <a:txBody>
                    <a:bodyPr/>
                    <a:lstStyle/>
                    <a:p>
                      <a:pPr algn="ctr"/>
                      <a:r>
                        <a:rPr lang="en-US" dirty="0"/>
                        <a:t>sprinting</a:t>
                      </a:r>
                    </a:p>
                  </a:txBody>
                  <a:tcPr/>
                </a:tc>
                <a:tc>
                  <a:txBody>
                    <a:bodyPr/>
                    <a:lstStyle/>
                    <a:p>
                      <a:pPr algn="ctr"/>
                      <a:r>
                        <a:rPr lang="en-US" dirty="0"/>
                        <a:t>staircase</a:t>
                      </a:r>
                    </a:p>
                  </a:txBody>
                  <a:tcPr/>
                </a:tc>
                <a:tc>
                  <a:txBody>
                    <a:bodyPr/>
                    <a:lstStyle/>
                    <a:p>
                      <a:pPr algn="ctr"/>
                      <a:r>
                        <a:rPr lang="en-US" dirty="0"/>
                        <a:t>hunger</a:t>
                      </a:r>
                    </a:p>
                  </a:txBody>
                  <a:tcPr/>
                </a:tc>
                <a:extLst>
                  <a:ext uri="{0D108BD9-81ED-4DB2-BD59-A6C34878D82A}">
                    <a16:rowId xmlns:a16="http://schemas.microsoft.com/office/drawing/2014/main" val="4219023167"/>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t>butterfly</a:t>
                      </a:r>
                    </a:p>
                    <a:p>
                      <a:pPr algn="ctr"/>
                      <a:endParaRPr lang="en-US" dirty="0"/>
                    </a:p>
                  </a:txBody>
                  <a:tcPr/>
                </a:tc>
                <a:tc>
                  <a:txBody>
                    <a:bodyPr/>
                    <a:lstStyle/>
                    <a:p>
                      <a:pPr algn="ctr"/>
                      <a:r>
                        <a:rPr lang="en-US" dirty="0"/>
                        <a:t>worry</a:t>
                      </a:r>
                    </a:p>
                  </a:txBody>
                  <a:tcPr/>
                </a:tc>
                <a:tc>
                  <a:txBody>
                    <a:bodyPr/>
                    <a:lstStyle/>
                    <a:p>
                      <a:pPr algn="ctr"/>
                      <a:r>
                        <a:rPr lang="en-US" dirty="0"/>
                        <a:t>glasses</a:t>
                      </a:r>
                    </a:p>
                  </a:txBody>
                  <a:tcPr/>
                </a:tc>
                <a:tc>
                  <a:txBody>
                    <a:bodyPr/>
                    <a:lstStyle/>
                    <a:p>
                      <a:pPr algn="ctr"/>
                      <a:r>
                        <a:rPr lang="en-US" dirty="0"/>
                        <a:t>storm</a:t>
                      </a:r>
                    </a:p>
                  </a:txBody>
                  <a:tcPr/>
                </a:tc>
                <a:extLst>
                  <a:ext uri="{0D108BD9-81ED-4DB2-BD59-A6C34878D82A}">
                    <a16:rowId xmlns:a16="http://schemas.microsoft.com/office/drawing/2014/main" val="4122997105"/>
                  </a:ext>
                </a:extLst>
              </a:tr>
            </a:tbl>
          </a:graphicData>
        </a:graphic>
      </p:graphicFrame>
    </p:spTree>
    <p:extLst>
      <p:ext uri="{BB962C8B-B14F-4D97-AF65-F5344CB8AC3E}">
        <p14:creationId xmlns:p14="http://schemas.microsoft.com/office/powerpoint/2010/main" val="16528062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Text Box 3"/>
          <p:cNvSpPr txBox="1">
            <a:spLocks noChangeArrowheads="1"/>
          </p:cNvSpPr>
          <p:nvPr/>
        </p:nvSpPr>
        <p:spPr bwMode="auto">
          <a:xfrm>
            <a:off x="928616" y="1820064"/>
            <a:ext cx="9829032" cy="1600438"/>
          </a:xfrm>
          <a:prstGeom prst="rect">
            <a:avLst/>
          </a:prstGeom>
          <a:solidFill>
            <a:schemeClr val="bg1"/>
          </a:solidFill>
          <a:ln>
            <a:solidFill>
              <a:schemeClr val="accent1"/>
            </a:solidFill>
          </a:ln>
          <a:effectLst/>
        </p:spPr>
        <p:txBody>
          <a:bodyPr wrap="square">
            <a:spAutoFit/>
          </a:bodyPr>
          <a:lstStyle/>
          <a:p>
            <a:pPr marL="342900" marR="0" lvl="0" indent="-3429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altLang="en-US" sz="2200" b="0" i="0" u="none" strike="noStrike" kern="1200" cap="none" spc="0" normalizeH="0" baseline="0" noProof="0" dirty="0">
                <a:ln>
                  <a:noFill/>
                </a:ln>
                <a:solidFill>
                  <a:srgbClr val="486D8F"/>
                </a:solidFill>
                <a:effectLst/>
                <a:uLnTx/>
                <a:uFillTx/>
                <a:latin typeface="Calibri" panose="020F0502020204030204"/>
                <a:ea typeface="Arial" charset="0"/>
                <a:cs typeface="Arial" charset="0"/>
              </a:rPr>
              <a:t>In the spirit of no limits, feel free to ignore all of the prompts you’ve just been given and write something entirely from your own ideas.</a:t>
            </a:r>
          </a:p>
          <a:p>
            <a:pPr marL="342900" marR="0" lvl="0" indent="-3429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GB" altLang="en-US" sz="2200" b="0" i="0" u="none" strike="noStrike" kern="1200" cap="none" spc="0" normalizeH="0" baseline="0" noProof="0" dirty="0">
                <a:ln>
                  <a:noFill/>
                </a:ln>
                <a:solidFill>
                  <a:srgbClr val="486D8F"/>
                </a:solidFill>
                <a:effectLst/>
                <a:uLnTx/>
                <a:uFillTx/>
                <a:latin typeface="Calibri" panose="020F0502020204030204"/>
                <a:ea typeface="Arial" charset="0"/>
                <a:cs typeface="Arial" charset="0"/>
              </a:rPr>
              <a:t>If you do, you might still want to talk your ideas through with other people and sketch these out before you get going.</a:t>
            </a:r>
          </a:p>
        </p:txBody>
      </p:sp>
      <p:sp>
        <p:nvSpPr>
          <p:cNvPr id="5" name="TextBox 4">
            <a:extLst>
              <a:ext uri="{FF2B5EF4-FFF2-40B4-BE49-F238E27FC236}">
                <a16:creationId xmlns:a16="http://schemas.microsoft.com/office/drawing/2014/main" id="{4B7B128F-601B-2549-9503-2C5D8BB68BCC}"/>
              </a:ext>
            </a:extLst>
          </p:cNvPr>
          <p:cNvSpPr txBox="1"/>
          <p:nvPr/>
        </p:nvSpPr>
        <p:spPr>
          <a:xfrm>
            <a:off x="928616" y="786985"/>
            <a:ext cx="712761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C56B66"/>
                </a:solidFill>
                <a:effectLst/>
                <a:uLnTx/>
                <a:uFillTx/>
                <a:latin typeface="Calibri" panose="020F0502020204030204"/>
                <a:ea typeface="+mn-ea"/>
                <a:cs typeface="+mn-cs"/>
              </a:rPr>
              <a:t>Free write</a:t>
            </a:r>
          </a:p>
        </p:txBody>
      </p:sp>
    </p:spTree>
    <p:extLst>
      <p:ext uri="{BB962C8B-B14F-4D97-AF65-F5344CB8AC3E}">
        <p14:creationId xmlns:p14="http://schemas.microsoft.com/office/powerpoint/2010/main" val="8070145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790</Words>
  <Application>Microsoft Office PowerPoint</Application>
  <PresentationFormat>Widescreen</PresentationFormat>
  <Paragraphs>69</Paragraphs>
  <Slides>10</Slides>
  <Notes>5</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10</vt:i4>
      </vt:variant>
    </vt:vector>
  </HeadingPairs>
  <TitlesOfParts>
    <vt:vector size="16" baseType="lpstr">
      <vt:lpstr>Arial</vt:lpstr>
      <vt:lpstr>Calibri</vt:lpstr>
      <vt:lpstr>Calibri Light</vt:lpstr>
      <vt:lpstr>Office Theme</vt:lpstr>
      <vt:lpstr>2_Office Theme</vt:lpstr>
      <vt:lpstr>1_Office Theme</vt:lpstr>
      <vt:lpstr>Creative Writing Project</vt:lpstr>
      <vt:lpstr>PowerPoint Presentation</vt:lpstr>
      <vt:lpstr>Details</vt:lpstr>
      <vt:lpstr>What do I do? </vt:lpstr>
      <vt:lpstr>PowerPoint Presentation</vt:lpstr>
      <vt:lpstr>PowerPoint Presentation</vt:lpstr>
      <vt:lpstr>PowerPoint Presentation</vt:lpstr>
      <vt:lpstr>PowerPoint Presentation</vt:lpstr>
      <vt:lpstr>PowerPoint Presentation</vt:lpstr>
      <vt:lpstr>PowerPoint Presentation</vt:lpstr>
    </vt:vector>
  </TitlesOfParts>
  <Company>Long Road Sixth Form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Creative Writing Project</dc:title>
  <dc:creator>Hilary Regan</dc:creator>
  <cp:lastModifiedBy>Hilary Regan</cp:lastModifiedBy>
  <cp:revision>1</cp:revision>
  <dcterms:created xsi:type="dcterms:W3CDTF">2023-04-20T08:02:10Z</dcterms:created>
  <dcterms:modified xsi:type="dcterms:W3CDTF">2023-04-20T08:25:30Z</dcterms:modified>
</cp:coreProperties>
</file>