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9" d="100"/>
          <a:sy n="69" d="100"/>
        </p:scale>
        <p:origin x="6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3/9/2022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3/9/2022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3/9/2022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3/9/2022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3/9/2022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3/9/2022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3/9/2022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3/9/2022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smtClean="0"/>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smtClean="0"/>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3/9/2022</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smtClean="0"/>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smtClean="0"/>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3/9/2022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smtClean="0"/>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3/9/2022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smtClean="0"/>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smtClean="0"/>
              <a:t>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3/9/2022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3/9/2022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3/9/2022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3/9/2022</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Autism Spectrum Disorder</a:t>
            </a:r>
          </a:p>
        </p:txBody>
      </p:sp>
      <p:sp>
        <p:nvSpPr>
          <p:cNvPr id="3" name="Subtitle 2"/>
          <p:cNvSpPr>
            <a:spLocks noGrp="1"/>
          </p:cNvSpPr>
          <p:nvPr>
            <p:ph type="subTitle" idx="1"/>
          </p:nvPr>
        </p:nvSpPr>
        <p:spPr/>
        <p:txBody>
          <a:bodyPr/>
          <a:lstStyle/>
          <a:p>
            <a:r>
              <a:rPr lang="en-GB" dirty="0"/>
              <a:t>Facts and Myths</a:t>
            </a:r>
          </a:p>
        </p:txBody>
      </p:sp>
    </p:spTree>
    <p:extLst>
      <p:ext uri="{BB962C8B-B14F-4D97-AF65-F5344CB8AC3E}">
        <p14:creationId xmlns:p14="http://schemas.microsoft.com/office/powerpoint/2010/main" val="19224430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447187"/>
            <a:ext cx="10571998" cy="1226337"/>
          </a:xfrm>
        </p:spPr>
        <p:txBody>
          <a:bodyPr/>
          <a:lstStyle/>
          <a:p>
            <a:r>
              <a:rPr lang="en-GB" dirty="0"/>
              <a:t>1. Myth: People with autism don’t want friends.</a:t>
            </a:r>
          </a:p>
        </p:txBody>
      </p:sp>
      <p:sp>
        <p:nvSpPr>
          <p:cNvPr id="3" name="Content Placeholder 2"/>
          <p:cNvSpPr>
            <a:spLocks noGrp="1"/>
          </p:cNvSpPr>
          <p:nvPr>
            <p:ph idx="1"/>
          </p:nvPr>
        </p:nvSpPr>
        <p:spPr/>
        <p:txBody>
          <a:bodyPr>
            <a:normAutofit/>
          </a:bodyPr>
          <a:lstStyle/>
          <a:p>
            <a:r>
              <a:rPr lang="en-GB" sz="2800" b="1" dirty="0"/>
              <a:t>Truth:</a:t>
            </a:r>
            <a:r>
              <a:rPr lang="en-GB" sz="2800" dirty="0"/>
              <a:t> </a:t>
            </a:r>
            <a:r>
              <a:rPr lang="en-GB" sz="2800" b="1" dirty="0"/>
              <a:t>If someone in your class has autism, they probably struggle with social skills, which may make it difficult to interact with peers. They might seem shy or unfriendly, but that’s just because </a:t>
            </a:r>
            <a:r>
              <a:rPr lang="en-GB" sz="2800" b="1" dirty="0" smtClean="0"/>
              <a:t>they are unable </a:t>
            </a:r>
            <a:r>
              <a:rPr lang="en-GB" sz="2800" b="1" dirty="0"/>
              <a:t>communicate their desire for relationships the same way you do.</a:t>
            </a:r>
          </a:p>
        </p:txBody>
      </p:sp>
    </p:spTree>
    <p:extLst>
      <p:ext uri="{BB962C8B-B14F-4D97-AF65-F5344CB8AC3E}">
        <p14:creationId xmlns:p14="http://schemas.microsoft.com/office/powerpoint/2010/main" val="276084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447187"/>
            <a:ext cx="10571998" cy="1226337"/>
          </a:xfrm>
        </p:spPr>
        <p:txBody>
          <a:bodyPr/>
          <a:lstStyle/>
          <a:p>
            <a:r>
              <a:rPr lang="en-GB" dirty="0"/>
              <a:t>2. Myth: People with autism can’t feel or express any emotion—happy or sad.</a:t>
            </a:r>
          </a:p>
        </p:txBody>
      </p:sp>
      <p:sp>
        <p:nvSpPr>
          <p:cNvPr id="3" name="Content Placeholder 2"/>
          <p:cNvSpPr>
            <a:spLocks noGrp="1"/>
          </p:cNvSpPr>
          <p:nvPr>
            <p:ph idx="1"/>
          </p:nvPr>
        </p:nvSpPr>
        <p:spPr/>
        <p:txBody>
          <a:bodyPr>
            <a:normAutofit/>
          </a:bodyPr>
          <a:lstStyle/>
          <a:p>
            <a:r>
              <a:rPr lang="en-GB" sz="2800" b="1" dirty="0"/>
              <a:t>Truth: Autism doesn’t make an individual unable to feel the emotions you feel, it just makes the person communicate emotions (and perceive your expressions) in different ways.</a:t>
            </a:r>
            <a:endParaRPr lang="en-GB" sz="2800" dirty="0"/>
          </a:p>
        </p:txBody>
      </p:sp>
    </p:spTree>
    <p:extLst>
      <p:ext uri="{BB962C8B-B14F-4D97-AF65-F5344CB8AC3E}">
        <p14:creationId xmlns:p14="http://schemas.microsoft.com/office/powerpoint/2010/main" val="563622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447187"/>
            <a:ext cx="10571998" cy="1226337"/>
          </a:xfrm>
        </p:spPr>
        <p:txBody>
          <a:bodyPr/>
          <a:lstStyle/>
          <a:p>
            <a:r>
              <a:rPr lang="en-GB" dirty="0"/>
              <a:t>3. Myth: People with autism can’t understand the emotions of others.</a:t>
            </a:r>
          </a:p>
        </p:txBody>
      </p:sp>
      <p:sp>
        <p:nvSpPr>
          <p:cNvPr id="3" name="Content Placeholder 2"/>
          <p:cNvSpPr>
            <a:spLocks noGrp="1"/>
          </p:cNvSpPr>
          <p:nvPr>
            <p:ph idx="1"/>
          </p:nvPr>
        </p:nvSpPr>
        <p:spPr/>
        <p:txBody>
          <a:bodyPr>
            <a:normAutofit/>
          </a:bodyPr>
          <a:lstStyle/>
          <a:p>
            <a:r>
              <a:rPr lang="en-GB" sz="2800" b="1" dirty="0"/>
              <a:t>Truth: Autism often affects an individual’s ability to understand unspoken interpersonal communication, so someone with autism might not detect sadness based solely on one’s body language or sarcasm in one’s tone of voice. But, when emotions are communicated more directly, people with autism are much more likely to feel empathy and compassion for others</a:t>
            </a:r>
            <a:r>
              <a:rPr lang="en-GB" sz="2800" b="1" dirty="0" smtClean="0"/>
              <a:t>.</a:t>
            </a:r>
            <a:endParaRPr lang="en-GB" sz="2800" b="1" dirty="0"/>
          </a:p>
        </p:txBody>
      </p:sp>
    </p:spTree>
    <p:extLst>
      <p:ext uri="{BB962C8B-B14F-4D97-AF65-F5344CB8AC3E}">
        <p14:creationId xmlns:p14="http://schemas.microsoft.com/office/powerpoint/2010/main" val="2668329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447187"/>
            <a:ext cx="10571998" cy="1226337"/>
          </a:xfrm>
        </p:spPr>
        <p:txBody>
          <a:bodyPr/>
          <a:lstStyle/>
          <a:p>
            <a:r>
              <a:rPr lang="en-GB" dirty="0"/>
              <a:t>4. Myth: People with autism are intellectually disabled.</a:t>
            </a:r>
          </a:p>
        </p:txBody>
      </p:sp>
      <p:sp>
        <p:nvSpPr>
          <p:cNvPr id="3" name="Content Placeholder 2"/>
          <p:cNvSpPr>
            <a:spLocks noGrp="1"/>
          </p:cNvSpPr>
          <p:nvPr>
            <p:ph idx="1"/>
          </p:nvPr>
        </p:nvSpPr>
        <p:spPr/>
        <p:txBody>
          <a:bodyPr>
            <a:normAutofit/>
          </a:bodyPr>
          <a:lstStyle/>
          <a:p>
            <a:r>
              <a:rPr lang="en-GB" sz="2800" b="1" dirty="0" smtClean="0"/>
              <a:t>Truth: Autism often brings </a:t>
            </a:r>
            <a:r>
              <a:rPr lang="en-GB" sz="2800" b="1" dirty="0"/>
              <a:t>with it just as many exceptional abilities as challenges. Many people with autism have normal to high IQs and some may excel at Maths, music or another pursuit.</a:t>
            </a:r>
          </a:p>
        </p:txBody>
      </p:sp>
    </p:spTree>
    <p:extLst>
      <p:ext uri="{BB962C8B-B14F-4D97-AF65-F5344CB8AC3E}">
        <p14:creationId xmlns:p14="http://schemas.microsoft.com/office/powerpoint/2010/main" val="25013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447187"/>
            <a:ext cx="10571998" cy="1226337"/>
          </a:xfrm>
        </p:spPr>
        <p:txBody>
          <a:bodyPr/>
          <a:lstStyle/>
          <a:p>
            <a:r>
              <a:rPr lang="en-GB" dirty="0"/>
              <a:t>5. </a:t>
            </a:r>
            <a:r>
              <a:rPr lang="en-GB" dirty="0" smtClean="0"/>
              <a:t>Myth: </a:t>
            </a:r>
            <a:r>
              <a:rPr lang="en-GB" dirty="0"/>
              <a:t>People with </a:t>
            </a:r>
            <a:r>
              <a:rPr lang="en-GB" dirty="0" smtClean="0"/>
              <a:t>autism have savant </a:t>
            </a:r>
            <a:r>
              <a:rPr lang="en-GB" dirty="0"/>
              <a:t>or genius abilities.</a:t>
            </a:r>
          </a:p>
        </p:txBody>
      </p:sp>
      <p:sp>
        <p:nvSpPr>
          <p:cNvPr id="3" name="Content Placeholder 2"/>
          <p:cNvSpPr>
            <a:spLocks noGrp="1"/>
          </p:cNvSpPr>
          <p:nvPr>
            <p:ph idx="1"/>
          </p:nvPr>
        </p:nvSpPr>
        <p:spPr/>
        <p:txBody>
          <a:bodyPr>
            <a:normAutofit/>
          </a:bodyPr>
          <a:lstStyle/>
          <a:p>
            <a:r>
              <a:rPr lang="en-GB" sz="2800" b="1" dirty="0"/>
              <a:t>Truth: </a:t>
            </a:r>
            <a:r>
              <a:rPr lang="en-GB" sz="2800" b="1" dirty="0" smtClean="0"/>
              <a:t>Some </a:t>
            </a:r>
            <a:r>
              <a:rPr lang="en-GB" sz="2800" b="1" dirty="0"/>
              <a:t>people with autism who are non-verbal or have severe cognitive disability, </a:t>
            </a:r>
            <a:r>
              <a:rPr lang="en-GB" sz="2800" b="1" dirty="0" smtClean="0"/>
              <a:t>nevertheless </a:t>
            </a:r>
            <a:r>
              <a:rPr lang="en-GB" sz="2800" b="1" dirty="0"/>
              <a:t>have a fantastic memory, a capacity for drawing, an ability to do elaborate calculations and can read much better than expected. </a:t>
            </a:r>
            <a:r>
              <a:rPr lang="en-GB" sz="2800" b="1" dirty="0" smtClean="0"/>
              <a:t>However, they represent a </a:t>
            </a:r>
            <a:r>
              <a:rPr lang="en-GB" sz="2800" b="1" dirty="0"/>
              <a:t>tiny minority of people with </a:t>
            </a:r>
            <a:r>
              <a:rPr lang="en-GB" sz="2800" b="1" dirty="0" smtClean="0"/>
              <a:t>ASC (Autism Spectrum </a:t>
            </a:r>
            <a:r>
              <a:rPr lang="en-GB" sz="2800" b="1" dirty="0" err="1" smtClean="0"/>
              <a:t>Condtion</a:t>
            </a:r>
            <a:r>
              <a:rPr lang="en-GB" sz="2800" b="1" smtClean="0"/>
              <a:t>).</a:t>
            </a:r>
            <a:endParaRPr lang="en-GB" sz="2800" b="1" dirty="0"/>
          </a:p>
        </p:txBody>
      </p:sp>
    </p:spTree>
    <p:extLst>
      <p:ext uri="{BB962C8B-B14F-4D97-AF65-F5344CB8AC3E}">
        <p14:creationId xmlns:p14="http://schemas.microsoft.com/office/powerpoint/2010/main" val="3121684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447187"/>
            <a:ext cx="10571998" cy="1226337"/>
          </a:xfrm>
        </p:spPr>
        <p:txBody>
          <a:bodyPr/>
          <a:lstStyle/>
          <a:p>
            <a:r>
              <a:rPr lang="en-GB" dirty="0" smtClean="0"/>
              <a:t>6.</a:t>
            </a:r>
            <a:r>
              <a:rPr lang="en-GB" dirty="0"/>
              <a:t> Myth: Autism only affects children.</a:t>
            </a:r>
          </a:p>
        </p:txBody>
      </p:sp>
      <p:sp>
        <p:nvSpPr>
          <p:cNvPr id="3" name="Content Placeholder 2"/>
          <p:cNvSpPr>
            <a:spLocks noGrp="1"/>
          </p:cNvSpPr>
          <p:nvPr>
            <p:ph idx="1"/>
          </p:nvPr>
        </p:nvSpPr>
        <p:spPr/>
        <p:txBody>
          <a:bodyPr>
            <a:normAutofit/>
          </a:bodyPr>
          <a:lstStyle/>
          <a:p>
            <a:r>
              <a:rPr lang="en-GB" sz="2800" b="1" dirty="0"/>
              <a:t>Truth: Children with autism grow up to become adults with autism. </a:t>
            </a:r>
          </a:p>
        </p:txBody>
      </p:sp>
    </p:spTree>
    <p:extLst>
      <p:ext uri="{BB962C8B-B14F-4D97-AF65-F5344CB8AC3E}">
        <p14:creationId xmlns:p14="http://schemas.microsoft.com/office/powerpoint/2010/main" val="2024648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447187"/>
            <a:ext cx="10571998" cy="1226337"/>
          </a:xfrm>
        </p:spPr>
        <p:txBody>
          <a:bodyPr/>
          <a:lstStyle/>
          <a:p>
            <a:r>
              <a:rPr lang="en-GB" dirty="0" smtClean="0"/>
              <a:t>7.</a:t>
            </a:r>
            <a:r>
              <a:rPr lang="en-GB" dirty="0"/>
              <a:t> Myth: Autism is caused by bad parenting</a:t>
            </a:r>
            <a:r>
              <a:rPr lang="en-GB" dirty="0" smtClean="0"/>
              <a:t>.</a:t>
            </a:r>
            <a:endParaRPr lang="en-GB" dirty="0"/>
          </a:p>
        </p:txBody>
      </p:sp>
      <p:sp>
        <p:nvSpPr>
          <p:cNvPr id="3" name="Content Placeholder 2"/>
          <p:cNvSpPr>
            <a:spLocks noGrp="1"/>
          </p:cNvSpPr>
          <p:nvPr>
            <p:ph idx="1"/>
          </p:nvPr>
        </p:nvSpPr>
        <p:spPr/>
        <p:txBody>
          <a:bodyPr>
            <a:normAutofit/>
          </a:bodyPr>
          <a:lstStyle/>
          <a:p>
            <a:r>
              <a:rPr lang="en-GB" sz="2800" b="1" dirty="0" smtClean="0"/>
              <a:t>Truth: </a:t>
            </a:r>
            <a:r>
              <a:rPr lang="en-GB" sz="2800" b="1" dirty="0"/>
              <a:t>This myth comes out of very poor research from the 1950s, which was already being widely refuted by the 1960s. There is absolutely no evidence that poor parenting or poor parent-child relationships cause autism. </a:t>
            </a:r>
            <a:r>
              <a:rPr lang="en-GB" sz="2800" b="1" dirty="0" smtClean="0"/>
              <a:t>ASC </a:t>
            </a:r>
            <a:r>
              <a:rPr lang="en-GB" sz="2800" b="1" dirty="0"/>
              <a:t>is caused by genetic factors, possibly combined with environmental factors in utero.</a:t>
            </a:r>
          </a:p>
        </p:txBody>
      </p:sp>
    </p:spTree>
    <p:extLst>
      <p:ext uri="{BB962C8B-B14F-4D97-AF65-F5344CB8AC3E}">
        <p14:creationId xmlns:p14="http://schemas.microsoft.com/office/powerpoint/2010/main" val="1608107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447187"/>
            <a:ext cx="10571998" cy="1226337"/>
          </a:xfrm>
        </p:spPr>
        <p:txBody>
          <a:bodyPr/>
          <a:lstStyle/>
          <a:p>
            <a:r>
              <a:rPr lang="en-GB" dirty="0" smtClean="0"/>
              <a:t>8.</a:t>
            </a:r>
            <a:r>
              <a:rPr lang="en-GB" dirty="0"/>
              <a:t> Myth: </a:t>
            </a:r>
            <a:r>
              <a:rPr lang="en-GB" dirty="0" smtClean="0"/>
              <a:t>Only </a:t>
            </a:r>
            <a:r>
              <a:rPr lang="en-GB" dirty="0"/>
              <a:t>boys can have autism.</a:t>
            </a:r>
          </a:p>
        </p:txBody>
      </p:sp>
      <p:sp>
        <p:nvSpPr>
          <p:cNvPr id="3" name="Content Placeholder 2"/>
          <p:cNvSpPr>
            <a:spLocks noGrp="1"/>
          </p:cNvSpPr>
          <p:nvPr>
            <p:ph idx="1"/>
          </p:nvPr>
        </p:nvSpPr>
        <p:spPr/>
        <p:txBody>
          <a:bodyPr>
            <a:normAutofit/>
          </a:bodyPr>
          <a:lstStyle/>
          <a:p>
            <a:r>
              <a:rPr lang="en-GB" sz="2800" b="1" dirty="0" smtClean="0"/>
              <a:t>Truth</a:t>
            </a:r>
            <a:r>
              <a:rPr lang="en-GB" sz="2800" b="1" dirty="0"/>
              <a:t>: The sex ratio in </a:t>
            </a:r>
            <a:r>
              <a:rPr lang="en-GB" sz="2800" b="1" dirty="0" smtClean="0"/>
              <a:t>ASC </a:t>
            </a:r>
            <a:r>
              <a:rPr lang="en-GB" sz="2800" b="1" dirty="0"/>
              <a:t>is roughly four boys to every girl. Girls with </a:t>
            </a:r>
            <a:r>
              <a:rPr lang="en-GB" sz="2800" b="1" dirty="0" smtClean="0"/>
              <a:t>ASC </a:t>
            </a:r>
            <a:r>
              <a:rPr lang="en-GB" sz="2800" b="1" dirty="0"/>
              <a:t>tend to present differently and are often not diagnosed or misdiagnosed. So, this ratio may be </a:t>
            </a:r>
            <a:r>
              <a:rPr lang="en-GB" sz="2800" b="1" dirty="0" smtClean="0"/>
              <a:t>inaccurate.</a:t>
            </a:r>
            <a:endParaRPr lang="en-GB" sz="2800" b="1" dirty="0"/>
          </a:p>
        </p:txBody>
      </p:sp>
    </p:spTree>
    <p:extLst>
      <p:ext uri="{BB962C8B-B14F-4D97-AF65-F5344CB8AC3E}">
        <p14:creationId xmlns:p14="http://schemas.microsoft.com/office/powerpoint/2010/main" val="1879693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TM03457503[[fn=Quotable]]</Template>
  <TotalTime>105</TotalTime>
  <Words>450</Words>
  <Application>Microsoft Office PowerPoint</Application>
  <PresentationFormat>Widescreen</PresentationFormat>
  <Paragraphs>18</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Century Gothic</vt:lpstr>
      <vt:lpstr>Wingdings 2</vt:lpstr>
      <vt:lpstr>Quotable</vt:lpstr>
      <vt:lpstr>Autism Spectrum Disorder</vt:lpstr>
      <vt:lpstr>1. Myth: People with autism don’t want friends.</vt:lpstr>
      <vt:lpstr>2. Myth: People with autism can’t feel or express any emotion—happy or sad.</vt:lpstr>
      <vt:lpstr>3. Myth: People with autism can’t understand the emotions of others.</vt:lpstr>
      <vt:lpstr>4. Myth: People with autism are intellectually disabled.</vt:lpstr>
      <vt:lpstr>5. Myth: People with autism have savant or genius abilities.</vt:lpstr>
      <vt:lpstr>6. Myth: Autism only affects children.</vt:lpstr>
      <vt:lpstr>7. Myth: Autism is caused by bad parenting.</vt:lpstr>
      <vt:lpstr>8. Myth: Only boys can have autism.</vt:lpstr>
    </vt:vector>
  </TitlesOfParts>
  <Company>Maplesden Noakes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Autism Spectrum Disorder</dc:title>
  <dc:creator>Kavanagh, Jenny</dc:creator>
  <cp:lastModifiedBy>Jenny Kavanagh</cp:lastModifiedBy>
  <cp:revision>13</cp:revision>
  <dcterms:created xsi:type="dcterms:W3CDTF">2019-03-13T14:30:11Z</dcterms:created>
  <dcterms:modified xsi:type="dcterms:W3CDTF">2022-03-09T14:13:52Z</dcterms:modified>
</cp:coreProperties>
</file>