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Layouts/slideLayout4.xml" ContentType="application/vnd.openxmlformats-officedocument.presentationml.slideLayout+xml"/>
  <Override PartName="/docProps/app.xml" ContentType="application/vnd.openxmlformats-officedocument.extended-properties+xml"/>
  <Override PartName="/docProps/core.xml" ContentType="application/vnd.openxmlformats-package.core-properties+xml"/>
  <Override PartName="/ppt/tableStyles.xml" ContentType="application/vnd.openxmlformats-officedocument.presentationml.tableStyles+xml"/>
  <Override PartName="/ppt/slides/slide2.xml" ContentType="application/vnd.openxmlformats-officedocument.presentationml.slide+xml"/>
  <Override PartName="/ppt/presentation.xml" ContentType="application/vnd.openxmlformats-officedocument.presentationml.slideshow.main+xml"/>
  <Override PartName="/ppt/presProps.xml" ContentType="application/vnd.openxmlformats-officedocument.presentationml.presProps+xml"/>
  <Override PartName="/ppt/slideLayouts/slideLayout8.xml" ContentType="application/vnd.openxmlformats-officedocument.presentationml.slideLayout+xml"/>
  <Override PartName="/ppt/viewProps.xml" ContentType="application/vnd.openxmlformats-officedocument.presentationml.viewProp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s/slide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theme/theme1.xml" ContentType="application/vnd.openxmlformats-officedocument.theme+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8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90" d="100"/>
          <a:sy n="90" d="100"/>
        </p:scale>
        <p:origin x="102"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4358D-F3B5-FFB0-EFD1-117D8DDC327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4BA357D-63AA-86EB-E5EC-AA6469F2A8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8F49CD7-3382-71F5-0603-15E5270A925C}"/>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5" name="Footer Placeholder 4">
            <a:extLst>
              <a:ext uri="{FF2B5EF4-FFF2-40B4-BE49-F238E27FC236}">
                <a16:creationId xmlns:a16="http://schemas.microsoft.com/office/drawing/2014/main" id="{8E704953-3CDA-1324-4283-8F2E9C1915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E46036-A42E-7797-F659-F3BD3B8704D6}"/>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4066739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AC9C3-84EA-EE07-D5F7-197B34DA5E6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0D18F23-0071-B5F6-CAB1-66CDC5057E2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F024711-983D-FBC1-6F6E-DAE36BA27E3F}"/>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5" name="Footer Placeholder 4">
            <a:extLst>
              <a:ext uri="{FF2B5EF4-FFF2-40B4-BE49-F238E27FC236}">
                <a16:creationId xmlns:a16="http://schemas.microsoft.com/office/drawing/2014/main" id="{8C18CD82-5AEB-A6CA-4663-FD19C1579A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710B4F-0C70-6F26-ED24-D32E4979E74C}"/>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2927318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3B15B-10B5-D8A3-845E-0A7D9B137C8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642ACA71-DF7D-3CFE-8183-9B8E3F8F6A4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BD36594-7156-24DB-7C5B-5F92C4713198}"/>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5" name="Footer Placeholder 4">
            <a:extLst>
              <a:ext uri="{FF2B5EF4-FFF2-40B4-BE49-F238E27FC236}">
                <a16:creationId xmlns:a16="http://schemas.microsoft.com/office/drawing/2014/main" id="{DFB312E8-C225-3254-1B0C-7B6E4E5EC6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B6418F-31DB-7FF2-90DE-4E7854152FDF}"/>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1821107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DAF11-86EA-AB69-BFD3-B968731BC26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10A9FFA-AAB3-CC64-CE6A-4967A041F21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1965388-E873-8130-FFDC-637C3982BFD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C6079EE-A54C-E1EC-FD1C-2ED7D738EDB3}"/>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6" name="Footer Placeholder 5">
            <a:extLst>
              <a:ext uri="{FF2B5EF4-FFF2-40B4-BE49-F238E27FC236}">
                <a16:creationId xmlns:a16="http://schemas.microsoft.com/office/drawing/2014/main" id="{F3691A7E-3D74-F297-3661-DEDF96AA77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2A5729-BDD5-771B-D3A5-668BDE538A4D}"/>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348199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8AFAF-DF02-04C3-63E0-1ACF0EC1661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0E9F29A-52BD-1964-9B97-0CFAE46C9D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BEA9457-3358-90D4-277E-92C75AA6CF8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52E998B-7D6F-035E-3DE9-22182CBF4C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6C99E4D-2A82-BCB8-6C29-6E66E8B2487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9768AE4E-C9B6-9521-C28C-FA127C0B7437}"/>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8" name="Footer Placeholder 7">
            <a:extLst>
              <a:ext uri="{FF2B5EF4-FFF2-40B4-BE49-F238E27FC236}">
                <a16:creationId xmlns:a16="http://schemas.microsoft.com/office/drawing/2014/main" id="{B0CA0DC7-4D09-B804-5612-A913C3FF52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CE5F950-3681-A7A1-18C3-1492D067D6E0}"/>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683173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AC88A-5013-FC56-4F00-D1F14DD0D93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68F5F07-DC93-EDDB-D9B3-2AE4A2C3D571}"/>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4" name="Footer Placeholder 3">
            <a:extLst>
              <a:ext uri="{FF2B5EF4-FFF2-40B4-BE49-F238E27FC236}">
                <a16:creationId xmlns:a16="http://schemas.microsoft.com/office/drawing/2014/main" id="{9443542F-144D-A0C1-4837-5C932926200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A44779A-5F40-14C3-A891-F2DD281C36F1}"/>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2119446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041078-ADED-A07B-8CE8-4B006DBB5796}"/>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3" name="Footer Placeholder 2">
            <a:extLst>
              <a:ext uri="{FF2B5EF4-FFF2-40B4-BE49-F238E27FC236}">
                <a16:creationId xmlns:a16="http://schemas.microsoft.com/office/drawing/2014/main" id="{1542D978-1A23-78AE-0D0B-B6387BB6704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BAF35F9-DB5C-95A5-2E38-1AC4FD5D76A0}"/>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1034627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4019F-477D-A5F4-009E-DEA61AB9D83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AFA6805-E58E-FBE8-FC2B-69D77CD4A4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782E403-3AD8-A91B-5CDB-4DA1DADE38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BE5491B-6D9E-D70D-3BD1-57F721BE6DC0}"/>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6" name="Footer Placeholder 5">
            <a:extLst>
              <a:ext uri="{FF2B5EF4-FFF2-40B4-BE49-F238E27FC236}">
                <a16:creationId xmlns:a16="http://schemas.microsoft.com/office/drawing/2014/main" id="{A11D71DB-4458-4A36-5ACB-5F526C360A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1C726E-685D-1A6C-AA96-731D0634516C}"/>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2035495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FBBF0-CEE1-22B3-2400-C153C10CFFA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72101A2-52BE-B7DA-5353-B7411E5B14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D1F94A7-1E6E-648D-71EA-E9442B8318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BD316D3-ADAC-DB6F-5A9E-6824525E249A}"/>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6" name="Footer Placeholder 5">
            <a:extLst>
              <a:ext uri="{FF2B5EF4-FFF2-40B4-BE49-F238E27FC236}">
                <a16:creationId xmlns:a16="http://schemas.microsoft.com/office/drawing/2014/main" id="{F5C7AF40-5F9E-C70F-12BF-62D28DC8BD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64E968-622E-DCC3-5685-0162D8DB921A}"/>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3278314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8EEAC-23B4-62D1-70CC-E122FFE4F6C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50501BD-722B-BE69-E5B0-26DE3A5E678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A4B2711-353E-9B75-0D45-E1DB8B7B47CB}"/>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5" name="Footer Placeholder 4">
            <a:extLst>
              <a:ext uri="{FF2B5EF4-FFF2-40B4-BE49-F238E27FC236}">
                <a16:creationId xmlns:a16="http://schemas.microsoft.com/office/drawing/2014/main" id="{17A8DD31-4842-9526-6AAD-F25A13DDB0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FF7AB4-16E4-D62C-04DB-36F3CC0745D7}"/>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3055188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0FF065-C4EF-5EA2-0DF9-FBFB5D7A484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8B7CCF2-6F76-5AF3-9134-101A69C2E2E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43A777B-F1F3-E6C3-9B33-7A263C4AA170}"/>
              </a:ext>
            </a:extLst>
          </p:cNvPr>
          <p:cNvSpPr>
            <a:spLocks noGrp="1"/>
          </p:cNvSpPr>
          <p:nvPr>
            <p:ph type="dt" sz="half" idx="10"/>
          </p:nvPr>
        </p:nvSpPr>
        <p:spPr/>
        <p:txBody>
          <a:bodyPr/>
          <a:lstStyle/>
          <a:p>
            <a:fld id="{45BA56B8-BA59-4A08-AA92-281220B45098}" type="datetimeFigureOut">
              <a:rPr lang="en-GB" smtClean="0"/>
              <a:t>08/05/2026</a:t>
            </a:fld>
            <a:endParaRPr lang="en-GB"/>
          </a:p>
        </p:txBody>
      </p:sp>
      <p:sp>
        <p:nvSpPr>
          <p:cNvPr id="5" name="Footer Placeholder 4">
            <a:extLst>
              <a:ext uri="{FF2B5EF4-FFF2-40B4-BE49-F238E27FC236}">
                <a16:creationId xmlns:a16="http://schemas.microsoft.com/office/drawing/2014/main" id="{836EDF70-1E12-EC8D-7E49-23C741EFA3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D1BDFB-BB2C-3EC9-096C-36DCA0BB1371}"/>
              </a:ext>
            </a:extLst>
          </p:cNvPr>
          <p:cNvSpPr>
            <a:spLocks noGrp="1"/>
          </p:cNvSpPr>
          <p:nvPr>
            <p:ph type="sldNum" sz="quarter" idx="12"/>
          </p:nvPr>
        </p:nvSpPr>
        <p:spPr/>
        <p:txBody>
          <a:bodyPr/>
          <a:lstStyle/>
          <a:p>
            <a:fld id="{0EE7A6E1-C8AA-4A3F-BAED-0BBC70EF09AB}" type="slidenum">
              <a:rPr lang="en-GB" smtClean="0"/>
              <a:t>‹#›</a:t>
            </a:fld>
            <a:endParaRPr lang="en-GB"/>
          </a:p>
        </p:txBody>
      </p:sp>
    </p:spTree>
    <p:extLst>
      <p:ext uri="{BB962C8B-B14F-4D97-AF65-F5344CB8AC3E}">
        <p14:creationId xmlns:p14="http://schemas.microsoft.com/office/powerpoint/2010/main" val="344052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6863D7-AB37-5716-338B-6EC1E8A1CD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7B89D08-ECD8-386F-3B6E-70F5B33CD4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E6C5A4-56D8-E778-98CD-1915FD734C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5BA56B8-BA59-4A08-AA92-281220B45098}" type="datetimeFigureOut">
              <a:rPr lang="en-GB" smtClean="0"/>
              <a:t>08/05/2026</a:t>
            </a:fld>
            <a:endParaRPr lang="en-GB"/>
          </a:p>
        </p:txBody>
      </p:sp>
      <p:sp>
        <p:nvSpPr>
          <p:cNvPr id="5" name="Footer Placeholder 4">
            <a:extLst>
              <a:ext uri="{FF2B5EF4-FFF2-40B4-BE49-F238E27FC236}">
                <a16:creationId xmlns:a16="http://schemas.microsoft.com/office/drawing/2014/main" id="{2AB796A6-5A46-63E7-61D4-729B5BEF2D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AF1F4F7-2EC9-D89E-55FF-BB7E9637C2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EE7A6E1-C8AA-4A3F-BAED-0BBC70EF09AB}" type="slidenum">
              <a:rPr lang="en-GB" smtClean="0"/>
              <a:t>‹#›</a:t>
            </a:fld>
            <a:endParaRPr lang="en-GB"/>
          </a:p>
        </p:txBody>
      </p:sp>
    </p:spTree>
    <p:extLst>
      <p:ext uri="{BB962C8B-B14F-4D97-AF65-F5344CB8AC3E}">
        <p14:creationId xmlns:p14="http://schemas.microsoft.com/office/powerpoint/2010/main" val="28071221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97C12-423C-BAEF-D6A2-C533996F6EB0}"/>
              </a:ext>
            </a:extLst>
          </p:cNvPr>
          <p:cNvSpPr>
            <a:spLocks noGrp="1"/>
          </p:cNvSpPr>
          <p:nvPr>
            <p:ph type="ctrTitle"/>
          </p:nvPr>
        </p:nvSpPr>
        <p:spPr/>
        <p:txBody>
          <a:bodyPr/>
          <a:lstStyle/>
          <a:p>
            <a:r>
              <a:rPr lang="en-GB" dirty="0"/>
              <a:t>How do I use 25% Extra Time?</a:t>
            </a:r>
          </a:p>
        </p:txBody>
      </p:sp>
      <p:sp>
        <p:nvSpPr>
          <p:cNvPr id="4" name="TextBox 3">
            <a:extLst>
              <a:ext uri="{FF2B5EF4-FFF2-40B4-BE49-F238E27FC236}">
                <a16:creationId xmlns:a16="http://schemas.microsoft.com/office/drawing/2014/main" id="{337EDC22-3471-EC81-AAE4-686D59E0AAA9}"/>
              </a:ext>
            </a:extLst>
          </p:cNvPr>
          <p:cNvSpPr txBox="1"/>
          <p:nvPr/>
        </p:nvSpPr>
        <p:spPr>
          <a:xfrm>
            <a:off x="10068449" y="6550223"/>
            <a:ext cx="2414954"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Student Guide 25%ET</a:t>
            </a:r>
          </a:p>
        </p:txBody>
      </p:sp>
      <p:pic>
        <p:nvPicPr>
          <p:cNvPr id="6" name="Picture 5">
            <a:extLst>
              <a:ext uri="{FF2B5EF4-FFF2-40B4-BE49-F238E27FC236}">
                <a16:creationId xmlns:a16="http://schemas.microsoft.com/office/drawing/2014/main" id="{7B67E042-705D-FA51-5DD4-8B0C184A7C5B}"/>
              </a:ext>
            </a:extLst>
          </p:cNvPr>
          <p:cNvPicPr>
            <a:picLocks noChangeAspect="1"/>
          </p:cNvPicPr>
          <p:nvPr/>
        </p:nvPicPr>
        <p:blipFill>
          <a:blip r:embed="rId2"/>
          <a:stretch>
            <a:fillRect/>
          </a:stretch>
        </p:blipFill>
        <p:spPr>
          <a:xfrm>
            <a:off x="9881884" y="5579"/>
            <a:ext cx="2310116" cy="2304036"/>
          </a:xfrm>
          <a:prstGeom prst="rect">
            <a:avLst/>
          </a:prstGeom>
        </p:spPr>
      </p:pic>
      <p:pic>
        <p:nvPicPr>
          <p:cNvPr id="8" name="Picture 7">
            <a:extLst>
              <a:ext uri="{FF2B5EF4-FFF2-40B4-BE49-F238E27FC236}">
                <a16:creationId xmlns:a16="http://schemas.microsoft.com/office/drawing/2014/main" id="{8DBF17CA-FA0B-6CC3-FA15-417240FC735B}"/>
              </a:ext>
            </a:extLst>
          </p:cNvPr>
          <p:cNvPicPr>
            <a:picLocks noChangeAspect="1"/>
          </p:cNvPicPr>
          <p:nvPr/>
        </p:nvPicPr>
        <p:blipFill>
          <a:blip r:embed="rId3"/>
          <a:stretch>
            <a:fillRect/>
          </a:stretch>
        </p:blipFill>
        <p:spPr>
          <a:xfrm>
            <a:off x="4254311" y="3634412"/>
            <a:ext cx="3858329" cy="2578147"/>
          </a:xfrm>
          <a:prstGeom prst="rect">
            <a:avLst/>
          </a:prstGeom>
        </p:spPr>
      </p:pic>
    </p:spTree>
    <p:extLst>
      <p:ext uri="{BB962C8B-B14F-4D97-AF65-F5344CB8AC3E}">
        <p14:creationId xmlns:p14="http://schemas.microsoft.com/office/powerpoint/2010/main" val="2770783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D8A2D-03B7-7E6A-EACD-484C1754BBBD}"/>
              </a:ext>
            </a:extLst>
          </p:cNvPr>
          <p:cNvSpPr>
            <a:spLocks noGrp="1"/>
          </p:cNvSpPr>
          <p:nvPr>
            <p:ph type="title"/>
          </p:nvPr>
        </p:nvSpPr>
        <p:spPr>
          <a:xfrm>
            <a:off x="838200" y="126802"/>
            <a:ext cx="10515600" cy="1325563"/>
          </a:xfrm>
        </p:spPr>
        <p:txBody>
          <a:bodyPr/>
          <a:lstStyle/>
          <a:p>
            <a:r>
              <a:rPr lang="en-GB" b="1" dirty="0"/>
              <a:t>Why would I need 25% Extra Time?</a:t>
            </a:r>
          </a:p>
        </p:txBody>
      </p:sp>
      <p:sp>
        <p:nvSpPr>
          <p:cNvPr id="3" name="Content Placeholder 2">
            <a:extLst>
              <a:ext uri="{FF2B5EF4-FFF2-40B4-BE49-F238E27FC236}">
                <a16:creationId xmlns:a16="http://schemas.microsoft.com/office/drawing/2014/main" id="{F6C43FF5-EC05-A40F-9AA3-06B8260282D7}"/>
              </a:ext>
            </a:extLst>
          </p:cNvPr>
          <p:cNvSpPr>
            <a:spLocks noGrp="1"/>
          </p:cNvSpPr>
          <p:nvPr>
            <p:ph idx="1"/>
          </p:nvPr>
        </p:nvSpPr>
        <p:spPr>
          <a:xfrm>
            <a:off x="838200" y="1452364"/>
            <a:ext cx="10637018" cy="4847951"/>
          </a:xfrm>
        </p:spPr>
        <p:txBody>
          <a:bodyPr>
            <a:normAutofit fontScale="92500" lnSpcReduction="10000"/>
          </a:bodyPr>
          <a:lstStyle/>
          <a:p>
            <a:pPr marL="0" indent="0">
              <a:buNone/>
            </a:pPr>
            <a:r>
              <a:rPr lang="en-GB" dirty="0"/>
              <a:t>You may have a disability or learning difficulty that substantially impacts your ability to work under closely timed conditions.  You may have difficulties with writing speed, reading speed or processing of information.</a:t>
            </a:r>
          </a:p>
          <a:p>
            <a:pPr marL="0" indent="0">
              <a:buNone/>
            </a:pPr>
            <a:endParaRPr lang="en-GB" dirty="0"/>
          </a:p>
          <a:p>
            <a:pPr marL="0" indent="0">
              <a:buNone/>
            </a:pPr>
            <a:r>
              <a:rPr lang="en-GB" dirty="0"/>
              <a:t>You have probably already trialled the impact of supervised rest breaks.</a:t>
            </a:r>
          </a:p>
          <a:p>
            <a:pPr marL="0" indent="0">
              <a:buNone/>
            </a:pPr>
            <a:endParaRPr lang="en-GB" dirty="0"/>
          </a:p>
          <a:p>
            <a:pPr marL="0" indent="0">
              <a:buNone/>
            </a:pPr>
            <a:r>
              <a:rPr lang="en-GB" dirty="0"/>
              <a:t>The Additional Learning Support Team need to gather lots of evidence of your normal way of working and your needs.  Your teachers will consider how your </a:t>
            </a:r>
            <a:r>
              <a:rPr lang="en-GB" b="1" dirty="0"/>
              <a:t>attendance, learning, revision strategies and competence in exam time management </a:t>
            </a:r>
            <a:r>
              <a:rPr lang="en-GB" dirty="0"/>
              <a:t>impacts your ability to complete tests and exams in the time allocated as well as the impact of your learning difficulties.</a:t>
            </a:r>
          </a:p>
          <a:p>
            <a:pPr marL="0" indent="0">
              <a:buNone/>
            </a:pPr>
            <a:endParaRPr lang="en-GB" dirty="0"/>
          </a:p>
        </p:txBody>
      </p:sp>
      <p:sp>
        <p:nvSpPr>
          <p:cNvPr id="4" name="TextBox 3">
            <a:extLst>
              <a:ext uri="{FF2B5EF4-FFF2-40B4-BE49-F238E27FC236}">
                <a16:creationId xmlns:a16="http://schemas.microsoft.com/office/drawing/2014/main" id="{33C67234-4FF8-3074-2C3E-4B80F3C60574}"/>
              </a:ext>
            </a:extLst>
          </p:cNvPr>
          <p:cNvSpPr txBox="1"/>
          <p:nvPr/>
        </p:nvSpPr>
        <p:spPr>
          <a:xfrm>
            <a:off x="10068449" y="6550223"/>
            <a:ext cx="2414954"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Student Guide 25%ET</a:t>
            </a:r>
          </a:p>
        </p:txBody>
      </p:sp>
      <p:pic>
        <p:nvPicPr>
          <p:cNvPr id="6" name="Picture 5">
            <a:extLst>
              <a:ext uri="{FF2B5EF4-FFF2-40B4-BE49-F238E27FC236}">
                <a16:creationId xmlns:a16="http://schemas.microsoft.com/office/drawing/2014/main" id="{86BCF7D9-9208-6904-90B2-72503902B8E2}"/>
              </a:ext>
            </a:extLst>
          </p:cNvPr>
          <p:cNvPicPr>
            <a:picLocks noChangeAspect="1"/>
          </p:cNvPicPr>
          <p:nvPr/>
        </p:nvPicPr>
        <p:blipFill>
          <a:blip r:embed="rId2"/>
          <a:stretch>
            <a:fillRect/>
          </a:stretch>
        </p:blipFill>
        <p:spPr>
          <a:xfrm>
            <a:off x="9585" y="0"/>
            <a:ext cx="707197" cy="701101"/>
          </a:xfrm>
          <a:prstGeom prst="rect">
            <a:avLst/>
          </a:prstGeom>
        </p:spPr>
      </p:pic>
    </p:spTree>
    <p:extLst>
      <p:ext uri="{BB962C8B-B14F-4D97-AF65-F5344CB8AC3E}">
        <p14:creationId xmlns:p14="http://schemas.microsoft.com/office/powerpoint/2010/main" val="2340719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F86AA-8C58-F0C6-F60E-9EB61955CDCA}"/>
              </a:ext>
            </a:extLst>
          </p:cNvPr>
          <p:cNvSpPr>
            <a:spLocks noGrp="1"/>
          </p:cNvSpPr>
          <p:nvPr>
            <p:ph type="title"/>
          </p:nvPr>
        </p:nvSpPr>
        <p:spPr>
          <a:xfrm>
            <a:off x="381837" y="178495"/>
            <a:ext cx="10515600" cy="1325563"/>
          </a:xfrm>
        </p:spPr>
        <p:txBody>
          <a:bodyPr/>
          <a:lstStyle/>
          <a:p>
            <a:r>
              <a:rPr lang="en-GB" b="1" dirty="0"/>
              <a:t>What evidence does college need?</a:t>
            </a:r>
          </a:p>
        </p:txBody>
      </p:sp>
      <p:sp>
        <p:nvSpPr>
          <p:cNvPr id="3" name="Content Placeholder 2">
            <a:extLst>
              <a:ext uri="{FF2B5EF4-FFF2-40B4-BE49-F238E27FC236}">
                <a16:creationId xmlns:a16="http://schemas.microsoft.com/office/drawing/2014/main" id="{F6D58BE6-DCB1-6498-A8DF-40E8C477DCED}"/>
              </a:ext>
            </a:extLst>
          </p:cNvPr>
          <p:cNvSpPr>
            <a:spLocks noGrp="1"/>
          </p:cNvSpPr>
          <p:nvPr>
            <p:ph idx="1"/>
          </p:nvPr>
        </p:nvSpPr>
        <p:spPr>
          <a:xfrm>
            <a:off x="381836" y="1426866"/>
            <a:ext cx="11153671" cy="4913644"/>
          </a:xfrm>
        </p:spPr>
        <p:txBody>
          <a:bodyPr>
            <a:normAutofit fontScale="85000" lnSpcReduction="20000"/>
          </a:bodyPr>
          <a:lstStyle/>
          <a:p>
            <a:r>
              <a:rPr lang="en-GB" dirty="0"/>
              <a:t>The Additional Learning Support Team must summarise your current difficulties with learning to explain how they impact in the classroom and how they impact when you complete timed assessments.  They will do this through teachers’ feedback.</a:t>
            </a:r>
          </a:p>
          <a:p>
            <a:endParaRPr lang="en-GB" dirty="0"/>
          </a:p>
          <a:p>
            <a:r>
              <a:rPr lang="en-GB" dirty="0"/>
              <a:t>Copies of timed test papers from each of your subjects, where you have used 25% extra time (you will write answers completed in extra time in green pen), must be on file before we can process your application or complete further assessments.</a:t>
            </a:r>
          </a:p>
          <a:p>
            <a:endParaRPr lang="en-GB" dirty="0"/>
          </a:p>
          <a:p>
            <a:r>
              <a:rPr lang="en-GB" dirty="0"/>
              <a:t>If you had extra time for your GCSEs, we still need evidence from teachers and copies of timed test papers from all 3 subjects.</a:t>
            </a:r>
          </a:p>
          <a:p>
            <a:endParaRPr lang="en-GB" dirty="0"/>
          </a:p>
          <a:p>
            <a:r>
              <a:rPr lang="en-GB" dirty="0"/>
              <a:t>If you have not had extra time before the Additional learning Support Department  will need to complete further assessment.</a:t>
            </a:r>
          </a:p>
        </p:txBody>
      </p:sp>
      <p:sp>
        <p:nvSpPr>
          <p:cNvPr id="4" name="TextBox 3">
            <a:extLst>
              <a:ext uri="{FF2B5EF4-FFF2-40B4-BE49-F238E27FC236}">
                <a16:creationId xmlns:a16="http://schemas.microsoft.com/office/drawing/2014/main" id="{B8E94E1F-C450-75ED-1EB0-7B423F17D1DC}"/>
              </a:ext>
            </a:extLst>
          </p:cNvPr>
          <p:cNvSpPr txBox="1"/>
          <p:nvPr/>
        </p:nvSpPr>
        <p:spPr>
          <a:xfrm>
            <a:off x="10068449" y="6550223"/>
            <a:ext cx="2414954"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Student Guide 25%ET</a:t>
            </a:r>
          </a:p>
        </p:txBody>
      </p:sp>
      <p:pic>
        <p:nvPicPr>
          <p:cNvPr id="6" name="Picture 5">
            <a:extLst>
              <a:ext uri="{FF2B5EF4-FFF2-40B4-BE49-F238E27FC236}">
                <a16:creationId xmlns:a16="http://schemas.microsoft.com/office/drawing/2014/main" id="{23C0049C-2299-7723-1E09-F442BCDA228D}"/>
              </a:ext>
            </a:extLst>
          </p:cNvPr>
          <p:cNvPicPr>
            <a:picLocks noChangeAspect="1"/>
          </p:cNvPicPr>
          <p:nvPr/>
        </p:nvPicPr>
        <p:blipFill>
          <a:blip r:embed="rId2"/>
          <a:stretch>
            <a:fillRect/>
          </a:stretch>
        </p:blipFill>
        <p:spPr>
          <a:xfrm>
            <a:off x="28238" y="0"/>
            <a:ext cx="707197" cy="701101"/>
          </a:xfrm>
          <a:prstGeom prst="rect">
            <a:avLst/>
          </a:prstGeom>
        </p:spPr>
      </p:pic>
    </p:spTree>
    <p:extLst>
      <p:ext uri="{BB962C8B-B14F-4D97-AF65-F5344CB8AC3E}">
        <p14:creationId xmlns:p14="http://schemas.microsoft.com/office/powerpoint/2010/main" val="3773062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8A07C-BBF3-4E0D-3820-F7DC83B8875F}"/>
              </a:ext>
            </a:extLst>
          </p:cNvPr>
          <p:cNvSpPr>
            <a:spLocks noGrp="1"/>
          </p:cNvSpPr>
          <p:nvPr>
            <p:ph type="title"/>
          </p:nvPr>
        </p:nvSpPr>
        <p:spPr>
          <a:xfrm>
            <a:off x="838200" y="365126"/>
            <a:ext cx="10515600" cy="664778"/>
          </a:xfrm>
        </p:spPr>
        <p:txBody>
          <a:bodyPr>
            <a:normAutofit fontScale="90000"/>
          </a:bodyPr>
          <a:lstStyle/>
          <a:p>
            <a:pPr algn="ctr"/>
            <a:r>
              <a:rPr lang="en-GB" b="1" dirty="0"/>
              <a:t>Candidate Information: 25% Extra Time</a:t>
            </a:r>
          </a:p>
        </p:txBody>
      </p:sp>
      <p:sp>
        <p:nvSpPr>
          <p:cNvPr id="3" name="Content Placeholder 2">
            <a:extLst>
              <a:ext uri="{FF2B5EF4-FFF2-40B4-BE49-F238E27FC236}">
                <a16:creationId xmlns:a16="http://schemas.microsoft.com/office/drawing/2014/main" id="{85456176-EDBB-C894-9A01-1D5EB795D0EE}"/>
              </a:ext>
            </a:extLst>
          </p:cNvPr>
          <p:cNvSpPr>
            <a:spLocks noGrp="1"/>
          </p:cNvSpPr>
          <p:nvPr>
            <p:ph idx="1"/>
          </p:nvPr>
        </p:nvSpPr>
        <p:spPr>
          <a:xfrm>
            <a:off x="838200" y="1135781"/>
            <a:ext cx="10515600" cy="5041182"/>
          </a:xfrm>
        </p:spPr>
        <p:txBody>
          <a:bodyPr>
            <a:normAutofit fontScale="62500" lnSpcReduction="20000"/>
          </a:bodyPr>
          <a:lstStyle/>
          <a:p>
            <a:pPr>
              <a:lnSpc>
                <a:spcPct val="170000"/>
              </a:lnSpc>
            </a:pPr>
            <a:r>
              <a:rPr lang="en-US" dirty="0"/>
              <a:t>It is important to decide the best way to use the extra time before you go into the exam. You need to: </a:t>
            </a:r>
            <a:endParaRPr lang="en-GB" dirty="0"/>
          </a:p>
          <a:p>
            <a:pPr lvl="0">
              <a:lnSpc>
                <a:spcPct val="170000"/>
              </a:lnSpc>
            </a:pPr>
            <a:r>
              <a:rPr lang="en-GB" dirty="0"/>
              <a:t>Find out how many questions need to be answered in the time</a:t>
            </a:r>
          </a:p>
          <a:p>
            <a:pPr lvl="0">
              <a:lnSpc>
                <a:spcPct val="170000"/>
              </a:lnSpc>
            </a:pPr>
            <a:r>
              <a:rPr lang="en-GB" dirty="0"/>
              <a:t>Allow plenty of time to read: </a:t>
            </a:r>
          </a:p>
          <a:p>
            <a:pPr lvl="1">
              <a:lnSpc>
                <a:spcPct val="170000"/>
              </a:lnSpc>
            </a:pPr>
            <a:r>
              <a:rPr lang="en-GB" dirty="0"/>
              <a:t>the questions through carefully at the start (many marks are lost when students don’t read and understand the questions properly)</a:t>
            </a:r>
          </a:p>
          <a:p>
            <a:pPr lvl="1">
              <a:lnSpc>
                <a:spcPct val="170000"/>
              </a:lnSpc>
            </a:pPr>
            <a:r>
              <a:rPr lang="en-GB" dirty="0"/>
              <a:t>your answers through at the end of the paper (correcting spelling or grammatical errors) </a:t>
            </a:r>
          </a:p>
          <a:p>
            <a:pPr lvl="0">
              <a:lnSpc>
                <a:spcPct val="170000"/>
              </a:lnSpc>
            </a:pPr>
            <a:r>
              <a:rPr lang="en-GB" dirty="0"/>
              <a:t>Work out how many minutes this leaves you for </a:t>
            </a:r>
            <a:r>
              <a:rPr lang="en-GB" u="sng" dirty="0"/>
              <a:t>each question</a:t>
            </a:r>
            <a:endParaRPr lang="en-GB" dirty="0"/>
          </a:p>
          <a:p>
            <a:pPr lvl="0">
              <a:lnSpc>
                <a:spcPct val="170000"/>
              </a:lnSpc>
            </a:pPr>
            <a:r>
              <a:rPr lang="en-GB" dirty="0"/>
              <a:t>When long answers are needed (e.g. essays) take time to plan each answer. You should know what type of plan suits your learning style. If you are not sure, your teacher will help you to find out</a:t>
            </a:r>
          </a:p>
          <a:p>
            <a:pPr lvl="0">
              <a:lnSpc>
                <a:spcPct val="170000"/>
              </a:lnSpc>
            </a:pPr>
            <a:r>
              <a:rPr lang="en-GB" dirty="0"/>
              <a:t>If you feel stressed or panicky, take a few deep breaths to help you calm down</a:t>
            </a:r>
          </a:p>
          <a:p>
            <a:pPr>
              <a:lnSpc>
                <a:spcPct val="170000"/>
              </a:lnSpc>
            </a:pPr>
            <a:endParaRPr lang="en-GB" dirty="0"/>
          </a:p>
        </p:txBody>
      </p:sp>
      <p:pic>
        <p:nvPicPr>
          <p:cNvPr id="5" name="Picture 4">
            <a:extLst>
              <a:ext uri="{FF2B5EF4-FFF2-40B4-BE49-F238E27FC236}">
                <a16:creationId xmlns:a16="http://schemas.microsoft.com/office/drawing/2014/main" id="{176E41BD-E49C-9054-E39D-FBD5DB92FCF3}"/>
              </a:ext>
            </a:extLst>
          </p:cNvPr>
          <p:cNvPicPr>
            <a:picLocks noChangeAspect="1"/>
          </p:cNvPicPr>
          <p:nvPr/>
        </p:nvPicPr>
        <p:blipFill>
          <a:blip r:embed="rId2"/>
          <a:stretch>
            <a:fillRect/>
          </a:stretch>
        </p:blipFill>
        <p:spPr>
          <a:xfrm>
            <a:off x="10497414" y="145907"/>
            <a:ext cx="1322947" cy="883997"/>
          </a:xfrm>
          <a:prstGeom prst="rect">
            <a:avLst/>
          </a:prstGeom>
        </p:spPr>
      </p:pic>
      <p:pic>
        <p:nvPicPr>
          <p:cNvPr id="6" name="Picture 5">
            <a:extLst>
              <a:ext uri="{FF2B5EF4-FFF2-40B4-BE49-F238E27FC236}">
                <a16:creationId xmlns:a16="http://schemas.microsoft.com/office/drawing/2014/main" id="{AC666A5C-6802-EAAF-C010-EA3343077A85}"/>
              </a:ext>
            </a:extLst>
          </p:cNvPr>
          <p:cNvPicPr>
            <a:picLocks noChangeAspect="1"/>
          </p:cNvPicPr>
          <p:nvPr/>
        </p:nvPicPr>
        <p:blipFill>
          <a:blip r:embed="rId3"/>
          <a:stretch>
            <a:fillRect/>
          </a:stretch>
        </p:blipFill>
        <p:spPr>
          <a:xfrm>
            <a:off x="0" y="-3586"/>
            <a:ext cx="707197" cy="701101"/>
          </a:xfrm>
          <a:prstGeom prst="rect">
            <a:avLst/>
          </a:prstGeom>
        </p:spPr>
      </p:pic>
    </p:spTree>
    <p:extLst>
      <p:ext uri="{BB962C8B-B14F-4D97-AF65-F5344CB8AC3E}">
        <p14:creationId xmlns:p14="http://schemas.microsoft.com/office/powerpoint/2010/main" val="18558502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E57D420F0CC6E49858B46AF810E0239" ma:contentTypeVersion="19" ma:contentTypeDescription="Create a new document." ma:contentTypeScope="" ma:versionID="764677e7995ca07ab947d2774cedc648">
  <xsd:schema xmlns:xsd="http://www.w3.org/2001/XMLSchema" xmlns:xs="http://www.w3.org/2001/XMLSchema" xmlns:p="http://schemas.microsoft.com/office/2006/metadata/properties" xmlns:ns2="fe1c7fb4-3bf9-433f-918b-40c7ec5d1032" xmlns:ns3="1b1976f9-5538-4663-aed4-048ceb2d3511" targetNamespace="http://schemas.microsoft.com/office/2006/metadata/properties" ma:root="true" ma:fieldsID="6a453c4c078733017d0a706ed938d2f0" ns2:_="" ns3:_="">
    <xsd:import namespace="fe1c7fb4-3bf9-433f-918b-40c7ec5d1032"/>
    <xsd:import namespace="1b1976f9-5538-4663-aed4-048ceb2d351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Location" minOccurs="0"/>
                <xsd:element ref="ns2:MediaServiceSearchProperties" minOccurs="0"/>
                <xsd:element ref="ns2:Content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1c7fb4-3bf9-433f-918b-40c7ec5d10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dccd2a8f-1161-44ba-9183-d09748c4d041"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Location" ma:index="23" nillable="true" ma:displayName="Location" ma:indexed="true" ma:internalName="MediaServiceLocation"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Contents" ma:index="25" nillable="true" ma:displayName="Contents" ma:internalName="Contents">
      <xsd:simpleType>
        <xsd:restriction base="dms:Text">
          <xsd:maxLength value="255"/>
        </xsd:restriction>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b1976f9-5538-4663-aed4-048ceb2d351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c9a48b44-2f23-48f3-b180-678dc8a16a7e}" ma:internalName="TaxCatchAll" ma:showField="CatchAllData" ma:web="1b1976f9-5538-4663-aed4-048ceb2d35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e1c7fb4-3bf9-433f-918b-40c7ec5d1032">
      <Terms xmlns="http://schemas.microsoft.com/office/infopath/2007/PartnerControls"/>
    </lcf76f155ced4ddcb4097134ff3c332f>
    <TaxCatchAll xmlns="1b1976f9-5538-4663-aed4-048ceb2d3511" xsi:nil="true"/>
    <Contents xmlns="fe1c7fb4-3bf9-433f-918b-40c7ec5d1032" xsi:nil="true"/>
  </documentManagement>
</p:properties>
</file>

<file path=customXml/itemProps1.xml><?xml version="1.0" encoding="utf-8"?>
<ds:datastoreItem xmlns:ds="http://schemas.openxmlformats.org/officeDocument/2006/customXml" ds:itemID="{75EBAC7E-418E-443C-8B52-E9C49797068E}"/>
</file>

<file path=customXml/itemProps2.xml><?xml version="1.0" encoding="utf-8"?>
<ds:datastoreItem xmlns:ds="http://schemas.openxmlformats.org/officeDocument/2006/customXml" ds:itemID="{43B3A8BD-8ADA-4AE5-B77D-643718030486}"/>
</file>

<file path=customXml/itemProps3.xml><?xml version="1.0" encoding="utf-8"?>
<ds:datastoreItem xmlns:ds="http://schemas.openxmlformats.org/officeDocument/2006/customXml" ds:itemID="{E8A90749-45E0-408C-9572-DCA519F9E9DC}"/>
</file>

<file path=docProps/app.xml><?xml version="1.0" encoding="utf-8"?>
<Properties xmlns="http://schemas.openxmlformats.org/officeDocument/2006/extended-properties" xmlns:vt="http://schemas.openxmlformats.org/officeDocument/2006/docPropsVTypes">
  <TotalTime>18</TotalTime>
  <Words>440</Words>
  <Application>Microsoft Office PowerPoint</Application>
  <PresentationFormat>Widescreen</PresentationFormat>
  <Paragraphs>27</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Aptos</vt:lpstr>
      <vt:lpstr>Aptos Display</vt:lpstr>
      <vt:lpstr>Arial</vt:lpstr>
      <vt:lpstr>Office Theme</vt:lpstr>
      <vt:lpstr>How do I use 25% Extra Time?</vt:lpstr>
      <vt:lpstr>Why would I need 25% Extra Time?</vt:lpstr>
      <vt:lpstr>What evidence does college need?</vt:lpstr>
      <vt:lpstr>Candidate Information: 25% Extra Time</vt:lpstr>
    </vt:vector>
  </TitlesOfParts>
  <Company>Long Road Sixth Form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Anna-Lisa Ghale</dc:creator>
  <cp:lastModifiedBy>Anna-Lisa Ghale</cp:lastModifiedBy>
  <cp:revision>1</cp:revision>
  <dcterms:created xsi:type="dcterms:W3CDTF">2026-05-08T14:10:33Z</dcterms:created>
  <dcterms:modified xsi:type="dcterms:W3CDTF">2026-05-08T14:29:33Z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0x010100BE57D420F0CC6E49858B46AF810E0239</vt:lpwstr>
  </property>
</Properties>
</file>